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_rels/slideMaster1.xml.rels" ContentType="application/vnd.openxmlformats-package.relationships+xml"/>
  <Override PartName="/ppt/theme/theme1.xml" ContentType="application/vnd.openxmlformats-officedocument.theme+xml"/>
  <Override PartName="/ppt/media/image1.jpeg" ContentType="image/jpeg"/>
  <Override PartName="/ppt/media/image3.png" ContentType="image/png"/>
  <Override PartName="/ppt/media/image2.png" ContentType="image/png"/>
  <Override PartName="/ppt/media/image4.png" ContentType="image/png"/>
  <Override PartName="/ppt/media/image5.png" ContentType="image/png"/>
  <Override PartName="/ppt/media/image6.png" ContentType="image/png"/>
  <Override PartName="/ppt/media/image7.png" ContentType="image/png"/>
  <Override PartName="/ppt/media/image8.png" ContentType="image/png"/>
  <Override PartName="/ppt/media/image9.png" ContentType="image/png"/>
  <Override PartName="/ppt/media/image10.png" ContentType="image/png"/>
  <Override PartName="/ppt/media/image11.png" ContentType="image/png"/>
  <Override PartName="/ppt/media/image12.png" ContentType="image/png"/>
  <Override PartName="/ppt/media/image13.jpeg" ContentType="image/jpeg"/>
  <Override PartName="/ppt/media/image14.png" ContentType="image/png"/>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presProps.xml" ContentType="application/vnd.openxmlformats-officedocument.presentationml.presPro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sldIdLst>
    <p:sldId id="256" r:id="rId3"/>
    <p:sldId id="257" r:id="rId4"/>
    <p:sldId id="258" r:id="rId5"/>
  </p:sldIdLst>
  <p:sldSz cx="7559675" cy="10691813"/>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p>
            <a:fld id="{B1C12BAB-9E23-466C-8EBA-0DF09A6966F7}" type="slidenum">
              <a:t>&lt;#&gt;</a:t>
            </a:fld>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25" name="PlaceHolder 2"/>
          <p:cNvSpPr>
            <a:spLocks noGrp="1"/>
          </p:cNvSpPr>
          <p:nvPr>
            <p:ph/>
          </p:nvPr>
        </p:nvSpPr>
        <p:spPr>
          <a:xfrm>
            <a:off x="377640" y="2501640"/>
            <a:ext cx="680328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26" name="PlaceHolder 3"/>
          <p:cNvSpPr>
            <a:spLocks noGrp="1"/>
          </p:cNvSpPr>
          <p:nvPr>
            <p:ph/>
          </p:nvPr>
        </p:nvSpPr>
        <p:spPr>
          <a:xfrm>
            <a:off x="377640" y="5740560"/>
            <a:ext cx="680328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5" name="PlaceHolder 4"/>
          <p:cNvSpPr>
            <a:spLocks noGrp="1"/>
          </p:cNvSpPr>
          <p:nvPr>
            <p:ph type="sldNum" idx="1"/>
          </p:nvPr>
        </p:nvSpPr>
        <p:spPr/>
        <p:txBody>
          <a:bodyPr/>
          <a:p>
            <a:fld id="{8A0608C4-8FE4-4EEA-B2A3-82A97B27E5B1}" type="slidenum">
              <a:t>&lt;#&gt;</a:t>
            </a:fld>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28" name="PlaceHolder 2"/>
          <p:cNvSpPr>
            <a:spLocks noGrp="1"/>
          </p:cNvSpPr>
          <p:nvPr>
            <p:ph/>
          </p:nvPr>
        </p:nvSpPr>
        <p:spPr>
          <a:xfrm>
            <a:off x="37764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29" name="PlaceHolder 3"/>
          <p:cNvSpPr>
            <a:spLocks noGrp="1"/>
          </p:cNvSpPr>
          <p:nvPr>
            <p:ph/>
          </p:nvPr>
        </p:nvSpPr>
        <p:spPr>
          <a:xfrm>
            <a:off x="386388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0" name="PlaceHolder 4"/>
          <p:cNvSpPr>
            <a:spLocks noGrp="1"/>
          </p:cNvSpPr>
          <p:nvPr>
            <p:ph/>
          </p:nvPr>
        </p:nvSpPr>
        <p:spPr>
          <a:xfrm>
            <a:off x="377640" y="574056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1" name="PlaceHolder 5"/>
          <p:cNvSpPr>
            <a:spLocks noGrp="1"/>
          </p:cNvSpPr>
          <p:nvPr>
            <p:ph/>
          </p:nvPr>
        </p:nvSpPr>
        <p:spPr>
          <a:xfrm>
            <a:off x="3863880" y="574056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7" name="PlaceHolder 6"/>
          <p:cNvSpPr>
            <a:spLocks noGrp="1"/>
          </p:cNvSpPr>
          <p:nvPr>
            <p:ph type="sldNum" idx="1"/>
          </p:nvPr>
        </p:nvSpPr>
        <p:spPr/>
        <p:txBody>
          <a:bodyPr/>
          <a:p>
            <a:fld id="{13CB6405-B62A-44D3-A204-3FB460D85FF8}" type="slidenum">
              <a:t>&lt;#&gt;</a:t>
            </a:fld>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33" name="PlaceHolder 2"/>
          <p:cNvSpPr>
            <a:spLocks noGrp="1"/>
          </p:cNvSpPr>
          <p:nvPr>
            <p:ph/>
          </p:nvPr>
        </p:nvSpPr>
        <p:spPr>
          <a:xfrm>
            <a:off x="377640" y="250164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4" name="PlaceHolder 3"/>
          <p:cNvSpPr>
            <a:spLocks noGrp="1"/>
          </p:cNvSpPr>
          <p:nvPr>
            <p:ph/>
          </p:nvPr>
        </p:nvSpPr>
        <p:spPr>
          <a:xfrm>
            <a:off x="2677680" y="250164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5" name="PlaceHolder 4"/>
          <p:cNvSpPr>
            <a:spLocks noGrp="1"/>
          </p:cNvSpPr>
          <p:nvPr>
            <p:ph/>
          </p:nvPr>
        </p:nvSpPr>
        <p:spPr>
          <a:xfrm>
            <a:off x="4978080" y="250164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6" name="PlaceHolder 5"/>
          <p:cNvSpPr>
            <a:spLocks noGrp="1"/>
          </p:cNvSpPr>
          <p:nvPr>
            <p:ph/>
          </p:nvPr>
        </p:nvSpPr>
        <p:spPr>
          <a:xfrm>
            <a:off x="377640" y="574056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7" name="PlaceHolder 6"/>
          <p:cNvSpPr>
            <a:spLocks noGrp="1"/>
          </p:cNvSpPr>
          <p:nvPr>
            <p:ph/>
          </p:nvPr>
        </p:nvSpPr>
        <p:spPr>
          <a:xfrm>
            <a:off x="2677680" y="574056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38" name="PlaceHolder 7"/>
          <p:cNvSpPr>
            <a:spLocks noGrp="1"/>
          </p:cNvSpPr>
          <p:nvPr>
            <p:ph/>
          </p:nvPr>
        </p:nvSpPr>
        <p:spPr>
          <a:xfrm>
            <a:off x="4978080" y="5740560"/>
            <a:ext cx="219024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9" name="PlaceHolder 8"/>
          <p:cNvSpPr>
            <a:spLocks noGrp="1"/>
          </p:cNvSpPr>
          <p:nvPr>
            <p:ph type="sldNum" idx="1"/>
          </p:nvPr>
        </p:nvSpPr>
        <p:spPr/>
        <p:txBody>
          <a:bodyPr/>
          <a:p>
            <a:fld id="{483E3277-134E-467C-958B-50480BE472EE}" type="slidenum">
              <a:t>&lt;#&gt;</a:t>
            </a:fld>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4" name="PlaceHolder 2"/>
          <p:cNvSpPr>
            <a:spLocks noGrp="1"/>
          </p:cNvSpPr>
          <p:nvPr>
            <p:ph type="subTitle"/>
          </p:nvPr>
        </p:nvSpPr>
        <p:spPr>
          <a:xfrm>
            <a:off x="377640" y="2501640"/>
            <a:ext cx="6803280" cy="620064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4" name="PlaceHolder 3"/>
          <p:cNvSpPr>
            <a:spLocks noGrp="1"/>
          </p:cNvSpPr>
          <p:nvPr>
            <p:ph type="sldNum" idx="1"/>
          </p:nvPr>
        </p:nvSpPr>
        <p:spPr/>
        <p:txBody>
          <a:bodyPr/>
          <a:p>
            <a:fld id="{CD948E3D-1D8C-4D66-ADDB-EF388C1951C2}" type="slidenum">
              <a:t>&lt;#&gt;</a:t>
            </a:fld>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6" name="PlaceHolder 2"/>
          <p:cNvSpPr>
            <a:spLocks noGrp="1"/>
          </p:cNvSpPr>
          <p:nvPr>
            <p:ph/>
          </p:nvPr>
        </p:nvSpPr>
        <p:spPr>
          <a:xfrm>
            <a:off x="377640" y="2501640"/>
            <a:ext cx="6803280" cy="620064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4" name="PlaceHolder 3"/>
          <p:cNvSpPr>
            <a:spLocks noGrp="1"/>
          </p:cNvSpPr>
          <p:nvPr>
            <p:ph type="sldNum" idx="1"/>
          </p:nvPr>
        </p:nvSpPr>
        <p:spPr/>
        <p:txBody>
          <a:bodyPr/>
          <a:p>
            <a:fld id="{D62C4C97-ED4E-4355-A407-C1BB60C3DEBA}" type="slidenum">
              <a:t>&lt;#&gt;</a:t>
            </a:fld>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8" name="PlaceHolder 2"/>
          <p:cNvSpPr>
            <a:spLocks noGrp="1"/>
          </p:cNvSpPr>
          <p:nvPr>
            <p:ph/>
          </p:nvPr>
        </p:nvSpPr>
        <p:spPr>
          <a:xfrm>
            <a:off x="377640" y="2501640"/>
            <a:ext cx="3319920" cy="620064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9" name="PlaceHolder 3"/>
          <p:cNvSpPr>
            <a:spLocks noGrp="1"/>
          </p:cNvSpPr>
          <p:nvPr>
            <p:ph/>
          </p:nvPr>
        </p:nvSpPr>
        <p:spPr>
          <a:xfrm>
            <a:off x="3863880" y="2501640"/>
            <a:ext cx="3319920" cy="620064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5" name="PlaceHolder 4"/>
          <p:cNvSpPr>
            <a:spLocks noGrp="1"/>
          </p:cNvSpPr>
          <p:nvPr>
            <p:ph type="sldNum" idx="1"/>
          </p:nvPr>
        </p:nvSpPr>
        <p:spPr/>
        <p:txBody>
          <a:bodyPr/>
          <a:p>
            <a:fld id="{B66ECEC6-AA3B-451F-9082-B1712B575E59}" type="slidenum">
              <a:t>&lt;#&gt;</a:t>
            </a:fld>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3" name="PlaceHolder 2"/>
          <p:cNvSpPr>
            <a:spLocks noGrp="1"/>
          </p:cNvSpPr>
          <p:nvPr>
            <p:ph type="sldNum" idx="1"/>
          </p:nvPr>
        </p:nvSpPr>
        <p:spPr/>
        <p:txBody>
          <a:bodyPr/>
          <a:p>
            <a:fld id="{19B83DE8-2187-42B8-AD21-46D392272325}" type="slidenum">
              <a:t>&lt;#&gt;</a:t>
            </a:fld>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377640" y="426240"/>
            <a:ext cx="6803280" cy="8274960"/>
          </a:xfrm>
          <a:prstGeom prst="rect">
            <a:avLst/>
          </a:prstGeom>
          <a:noFill/>
          <a:ln w="0">
            <a:noFill/>
          </a:ln>
        </p:spPr>
        <p:txBody>
          <a:bodyPr lIns="0" rIns="0" tIns="0" bIns="0" anchor="ctr">
            <a:noAutofit/>
          </a:bodyPr>
          <a:p>
            <a:pPr algn="ctr">
              <a:buNone/>
            </a:pPr>
            <a:endParaRPr b="0" lang="fr-FR" sz="3200" spc="-1" strike="noStrike">
              <a:latin typeface="Arial"/>
            </a:endParaRPr>
          </a:p>
        </p:txBody>
      </p:sp>
      <p:sp>
        <p:nvSpPr>
          <p:cNvPr id="3" name="PlaceHolder 2"/>
          <p:cNvSpPr>
            <a:spLocks noGrp="1"/>
          </p:cNvSpPr>
          <p:nvPr>
            <p:ph type="sldNum" idx="1"/>
          </p:nvPr>
        </p:nvSpPr>
        <p:spPr/>
        <p:txBody>
          <a:bodyPr/>
          <a:p>
            <a:fld id="{1E8D1B1E-0C21-437B-9A79-5684DE1B678B}" type="slidenum">
              <a:t>&lt;#&gt;</a:t>
            </a:fld>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13" name="PlaceHolder 2"/>
          <p:cNvSpPr>
            <a:spLocks noGrp="1"/>
          </p:cNvSpPr>
          <p:nvPr>
            <p:ph/>
          </p:nvPr>
        </p:nvSpPr>
        <p:spPr>
          <a:xfrm>
            <a:off x="37764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14" name="PlaceHolder 3"/>
          <p:cNvSpPr>
            <a:spLocks noGrp="1"/>
          </p:cNvSpPr>
          <p:nvPr>
            <p:ph/>
          </p:nvPr>
        </p:nvSpPr>
        <p:spPr>
          <a:xfrm>
            <a:off x="3863880" y="2501640"/>
            <a:ext cx="3319920" cy="620064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15" name="PlaceHolder 4"/>
          <p:cNvSpPr>
            <a:spLocks noGrp="1"/>
          </p:cNvSpPr>
          <p:nvPr>
            <p:ph/>
          </p:nvPr>
        </p:nvSpPr>
        <p:spPr>
          <a:xfrm>
            <a:off x="377640" y="574056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6" name="PlaceHolder 5"/>
          <p:cNvSpPr>
            <a:spLocks noGrp="1"/>
          </p:cNvSpPr>
          <p:nvPr>
            <p:ph type="sldNum" idx="1"/>
          </p:nvPr>
        </p:nvSpPr>
        <p:spPr/>
        <p:txBody>
          <a:bodyPr/>
          <a:p>
            <a:fld id="{818A0A7F-F7FF-4FBC-BB66-2E5B2FEC319B}" type="slidenum">
              <a:t>&lt;#&gt;</a:t>
            </a:fld>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17" name="PlaceHolder 2"/>
          <p:cNvSpPr>
            <a:spLocks noGrp="1"/>
          </p:cNvSpPr>
          <p:nvPr>
            <p:ph/>
          </p:nvPr>
        </p:nvSpPr>
        <p:spPr>
          <a:xfrm>
            <a:off x="377640" y="2501640"/>
            <a:ext cx="3319920" cy="620064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18" name="PlaceHolder 3"/>
          <p:cNvSpPr>
            <a:spLocks noGrp="1"/>
          </p:cNvSpPr>
          <p:nvPr>
            <p:ph/>
          </p:nvPr>
        </p:nvSpPr>
        <p:spPr>
          <a:xfrm>
            <a:off x="386388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19" name="PlaceHolder 4"/>
          <p:cNvSpPr>
            <a:spLocks noGrp="1"/>
          </p:cNvSpPr>
          <p:nvPr>
            <p:ph/>
          </p:nvPr>
        </p:nvSpPr>
        <p:spPr>
          <a:xfrm>
            <a:off x="3863880" y="574056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6" name="PlaceHolder 5"/>
          <p:cNvSpPr>
            <a:spLocks noGrp="1"/>
          </p:cNvSpPr>
          <p:nvPr>
            <p:ph type="sldNum" idx="1"/>
          </p:nvPr>
        </p:nvSpPr>
        <p:spPr/>
        <p:txBody>
          <a:bodyPr/>
          <a:p>
            <a:fld id="{61B473E9-BB79-4E37-A67E-D4543F66CDE2}" type="slidenum">
              <a:t>&lt;#&gt;</a:t>
            </a:fld>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377640" y="426240"/>
            <a:ext cx="6803280" cy="1784880"/>
          </a:xfrm>
          <a:prstGeom prst="rect">
            <a:avLst/>
          </a:prstGeom>
          <a:noFill/>
          <a:ln w="0">
            <a:noFill/>
          </a:ln>
        </p:spPr>
        <p:txBody>
          <a:bodyPr lIns="0" rIns="0" tIns="0" bIns="0" anchor="ctr">
            <a:noAutofit/>
          </a:bodyPr>
          <a:p>
            <a:endParaRPr b="0" lang="fr-FR" sz="1400" spc="-1" strike="noStrike">
              <a:solidFill>
                <a:srgbClr val="000000"/>
              </a:solidFill>
              <a:latin typeface="Arial"/>
            </a:endParaRPr>
          </a:p>
        </p:txBody>
      </p:sp>
      <p:sp>
        <p:nvSpPr>
          <p:cNvPr id="21" name="PlaceHolder 2"/>
          <p:cNvSpPr>
            <a:spLocks noGrp="1"/>
          </p:cNvSpPr>
          <p:nvPr>
            <p:ph/>
          </p:nvPr>
        </p:nvSpPr>
        <p:spPr>
          <a:xfrm>
            <a:off x="37764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22" name="PlaceHolder 3"/>
          <p:cNvSpPr>
            <a:spLocks noGrp="1"/>
          </p:cNvSpPr>
          <p:nvPr>
            <p:ph/>
          </p:nvPr>
        </p:nvSpPr>
        <p:spPr>
          <a:xfrm>
            <a:off x="3863880" y="2501640"/>
            <a:ext cx="331992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23" name="PlaceHolder 4"/>
          <p:cNvSpPr>
            <a:spLocks noGrp="1"/>
          </p:cNvSpPr>
          <p:nvPr>
            <p:ph/>
          </p:nvPr>
        </p:nvSpPr>
        <p:spPr>
          <a:xfrm>
            <a:off x="377640" y="5740560"/>
            <a:ext cx="6803280" cy="2957400"/>
          </a:xfrm>
          <a:prstGeom prst="rect">
            <a:avLst/>
          </a:prstGeom>
          <a:noFill/>
          <a:ln w="0">
            <a:noFill/>
          </a:ln>
        </p:spPr>
        <p:txBody>
          <a:bodyPr lIns="0" rIns="0" tIns="0" bIns="0" anchor="t">
            <a:normAutofit/>
          </a:bodyPr>
          <a:p>
            <a:endParaRPr b="0" lang="fr-FR" sz="1400" spc="-1" strike="noStrike">
              <a:solidFill>
                <a:srgbClr val="000000"/>
              </a:solidFill>
              <a:latin typeface="Arial"/>
            </a:endParaRPr>
          </a:p>
        </p:txBody>
      </p:sp>
      <p:sp>
        <p:nvSpPr>
          <p:cNvPr id="6" name="PlaceHolder 5"/>
          <p:cNvSpPr>
            <a:spLocks noGrp="1"/>
          </p:cNvSpPr>
          <p:nvPr>
            <p:ph type="sldNum" idx="1"/>
          </p:nvPr>
        </p:nvSpPr>
        <p:spPr/>
        <p:txBody>
          <a:bodyPr/>
          <a:p>
            <a:fld id="{268D7053-131D-4E68-833D-EB486313976F}" type="slidenum">
              <a:t>&lt;#&gt;</a:t>
            </a:fld>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alphaModFix amt="50000"/>
          </a:blip>
          <a:stretch/>
        </a:blipFill>
      </p:bgPr>
    </p:bg>
    <p:spTree>
      <p:nvGrpSpPr>
        <p:cNvPr id="1" name=""/>
        <p:cNvGrpSpPr/>
        <p:nvPr/>
      </p:nvGrpSpPr>
      <p:grpSpPr>
        <a:xfrm>
          <a:off x="0" y="0"/>
          <a:ext cx="0" cy="0"/>
          <a:chOff x="0" y="0"/>
          <a:chExt cx="0" cy="0"/>
        </a:xfrm>
      </p:grpSpPr>
      <p:sp>
        <p:nvSpPr>
          <p:cNvPr id="0" name="PlaceHolder 1"/>
          <p:cNvSpPr>
            <a:spLocks noGrp="1"/>
          </p:cNvSpPr>
          <p:nvPr>
            <p:ph type="sldNum" idx="1"/>
          </p:nvPr>
        </p:nvSpPr>
        <p:spPr>
          <a:xfrm>
            <a:off x="7074360" y="9873720"/>
            <a:ext cx="449640" cy="814320"/>
          </a:xfrm>
          <a:prstGeom prst="rect">
            <a:avLst/>
          </a:prstGeom>
          <a:noFill/>
          <a:ln w="0">
            <a:noFill/>
          </a:ln>
        </p:spPr>
        <p:txBody>
          <a:bodyPr lIns="90000" rIns="90000" tIns="91440" bIns="91440" anchor="t">
            <a:noAutofit/>
          </a:bodyPr>
          <a:lstStyle>
            <a:lvl1pPr algn="r">
              <a:lnSpc>
                <a:spcPct val="100000"/>
              </a:lnSpc>
              <a:buNone/>
              <a:tabLst>
                <a:tab algn="l" pos="0"/>
              </a:tabLst>
              <a:defRPr b="0" lang="fr-FR" sz="1300" spc="-1" strike="noStrike">
                <a:solidFill>
                  <a:srgbClr val="171616"/>
                </a:solidFill>
                <a:latin typeface="Monda"/>
                <a:ea typeface="Monda"/>
              </a:defRPr>
            </a:lvl1pPr>
          </a:lstStyle>
          <a:p>
            <a:pPr algn="r">
              <a:lnSpc>
                <a:spcPct val="100000"/>
              </a:lnSpc>
              <a:buNone/>
              <a:tabLst>
                <a:tab algn="l" pos="0"/>
              </a:tabLst>
            </a:pPr>
            <a:fld id="{4DC3432B-14DB-4B6B-BBA6-069665502373}" type="slidenum">
              <a:rPr b="0" lang="fr-FR" sz="1300" spc="-1" strike="noStrike">
                <a:solidFill>
                  <a:srgbClr val="171616"/>
                </a:solidFill>
                <a:latin typeface="Monda"/>
                <a:ea typeface="Monda"/>
              </a:rPr>
              <a:t>&lt;numéro&gt;</a:t>
            </a:fld>
            <a:endParaRPr b="0" lang="fr-FR" sz="1300" spc="-1" strike="noStrike">
              <a:latin typeface="Times New Roman"/>
            </a:endParaRPr>
          </a:p>
        </p:txBody>
      </p:sp>
      <p:sp>
        <p:nvSpPr>
          <p:cNvPr id="1" name="PlaceHolder 2"/>
          <p:cNvSpPr>
            <a:spLocks noGrp="1"/>
          </p:cNvSpPr>
          <p:nvPr>
            <p:ph type="title"/>
          </p:nvPr>
        </p:nvSpPr>
        <p:spPr>
          <a:xfrm>
            <a:off x="377640" y="426240"/>
            <a:ext cx="6803280" cy="1784880"/>
          </a:xfrm>
          <a:prstGeom prst="rect">
            <a:avLst/>
          </a:prstGeom>
          <a:noFill/>
          <a:ln w="0">
            <a:noFill/>
          </a:ln>
        </p:spPr>
        <p:txBody>
          <a:bodyPr lIns="0" rIns="0" tIns="0" bIns="0" anchor="ctr">
            <a:noAutofit/>
          </a:bodyPr>
          <a:p>
            <a:r>
              <a:rPr b="0" lang="fr-FR" sz="1400" spc="-1" strike="noStrike">
                <a:solidFill>
                  <a:srgbClr val="000000"/>
                </a:solidFill>
                <a:latin typeface="Arial"/>
              </a:rPr>
              <a:t>Cliquez pour éditer le format du texte-titre</a:t>
            </a:r>
            <a:endParaRPr b="0" lang="fr-FR" sz="1400" spc="-1" strike="noStrike">
              <a:solidFill>
                <a:srgbClr val="000000"/>
              </a:solidFill>
              <a:latin typeface="Arial"/>
            </a:endParaRPr>
          </a:p>
        </p:txBody>
      </p:sp>
      <p:sp>
        <p:nvSpPr>
          <p:cNvPr id="2" name="PlaceHolder 3"/>
          <p:cNvSpPr>
            <a:spLocks noGrp="1"/>
          </p:cNvSpPr>
          <p:nvPr>
            <p:ph type="body"/>
          </p:nvPr>
        </p:nvSpPr>
        <p:spPr>
          <a:xfrm>
            <a:off x="377640" y="2501640"/>
            <a:ext cx="6803280" cy="620064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fr-FR" sz="1400" spc="-1" strike="noStrike">
                <a:solidFill>
                  <a:srgbClr val="000000"/>
                </a:solidFill>
                <a:latin typeface="Arial"/>
              </a:rPr>
              <a:t>Cliquez pour éditer le format du plan de texte</a:t>
            </a:r>
            <a:endParaRPr b="0" lang="fr-FR" sz="14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fr-FR" sz="1400" spc="-1" strike="noStrike">
                <a:solidFill>
                  <a:srgbClr val="000000"/>
                </a:solidFill>
                <a:latin typeface="Arial"/>
              </a:rPr>
              <a:t>Second niveau de plan</a:t>
            </a:r>
            <a:endParaRPr b="0" lang="fr-FR" sz="14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fr-FR" sz="1400" spc="-1" strike="noStrike">
                <a:solidFill>
                  <a:srgbClr val="000000"/>
                </a:solidFill>
                <a:latin typeface="Arial"/>
              </a:rPr>
              <a:t>Troisième niveau de plan</a:t>
            </a:r>
            <a:endParaRPr b="0" lang="fr-FR" sz="1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fr-FR" sz="1400" spc="-1" strike="noStrike">
                <a:solidFill>
                  <a:srgbClr val="000000"/>
                </a:solidFill>
                <a:latin typeface="Arial"/>
              </a:rPr>
              <a:t>Quatrième niveau de plan</a:t>
            </a:r>
            <a:endParaRPr b="0" lang="fr-FR" sz="14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fr-FR" sz="2000" spc="-1" strike="noStrike">
                <a:solidFill>
                  <a:srgbClr val="000000"/>
                </a:solidFill>
                <a:latin typeface="Arial"/>
              </a:rPr>
              <a:t>Cinquième niveau de plan</a:t>
            </a:r>
            <a:endParaRPr b="0" lang="fr-FR"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fr-FR" sz="2000" spc="-1" strike="noStrike">
                <a:solidFill>
                  <a:srgbClr val="000000"/>
                </a:solidFill>
                <a:latin typeface="Arial"/>
              </a:rPr>
              <a:t>Sixième niveau de plan</a:t>
            </a:r>
            <a:endParaRPr b="0" lang="fr-FR"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fr-FR" sz="2000" spc="-1" strike="noStrike">
                <a:solidFill>
                  <a:srgbClr val="000000"/>
                </a:solidFill>
                <a:latin typeface="Arial"/>
              </a:rPr>
              <a:t>Septième niveau de plan</a:t>
            </a:r>
            <a:endParaRPr b="0" lang="fr-FR"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s/_rels/slide1.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slideLayout" Target="../slideLayouts/slideLayout1.xml"/>
</Relationships>
</file>

<file path=ppt/slides/_rels/slide3.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image" Target="../media/image13.jpeg"/><Relationship Id="rId3" Type="http://schemas.openxmlformats.org/officeDocument/2006/relationships/image" Target="../media/image14.png"/><Relationship Id="rId4"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9" name="Google Shape;73;p1"/>
          <p:cNvSpPr/>
          <p:nvPr/>
        </p:nvSpPr>
        <p:spPr>
          <a:xfrm>
            <a:off x="564480" y="1212120"/>
            <a:ext cx="2772360" cy="349920"/>
          </a:xfrm>
          <a:prstGeom prst="roundRect">
            <a:avLst>
              <a:gd name="adj" fmla="val 16667"/>
            </a:avLst>
          </a:prstGeom>
          <a:solidFill>
            <a:srgbClr val="d0e0e3"/>
          </a:solidFill>
          <a:ln w="0">
            <a:noFill/>
          </a:ln>
        </p:spPr>
        <p:style>
          <a:lnRef idx="0"/>
          <a:fillRef idx="0"/>
          <a:effectRef idx="0"/>
          <a:fontRef idx="minor"/>
        </p:style>
      </p:sp>
      <p:sp>
        <p:nvSpPr>
          <p:cNvPr id="40" name="Google Shape;74;p1"/>
          <p:cNvSpPr/>
          <p:nvPr/>
        </p:nvSpPr>
        <p:spPr>
          <a:xfrm>
            <a:off x="731880" y="236520"/>
            <a:ext cx="6091920" cy="672120"/>
          </a:xfrm>
          <a:prstGeom prst="rect">
            <a:avLst/>
          </a:prstGeom>
          <a:noFill/>
          <a:ln w="0">
            <a:noFill/>
          </a:ln>
        </p:spPr>
        <p:style>
          <a:lnRef idx="0"/>
          <a:fillRef idx="0"/>
          <a:effectRef idx="0"/>
          <a:fontRef idx="minor"/>
        </p:style>
        <p:txBody>
          <a:bodyPr lIns="90000" rIns="90000" tIns="91440" bIns="91440" anchor="t">
            <a:spAutoFit/>
          </a:bodyPr>
          <a:p>
            <a:pPr algn="ctr">
              <a:lnSpc>
                <a:spcPct val="115000"/>
              </a:lnSpc>
              <a:buNone/>
              <a:tabLst>
                <a:tab algn="l" pos="0"/>
              </a:tabLst>
            </a:pPr>
            <a:r>
              <a:rPr b="0" lang="fr-FR" sz="1400" spc="-1" strike="noStrike">
                <a:solidFill>
                  <a:srgbClr val="000000"/>
                </a:solidFill>
                <a:latin typeface="Libre Franklin SemiBold"/>
                <a:ea typeface="Libre Franklin SemiBold"/>
              </a:rPr>
              <a:t>NOTICE POUR RÉALISER “1H AVEC LES ZFE”</a:t>
            </a:r>
            <a:endParaRPr b="0" lang="fr-FR" sz="1400" spc="-1" strike="noStrike">
              <a:latin typeface="Arial"/>
            </a:endParaRPr>
          </a:p>
          <a:p>
            <a:pPr algn="ctr">
              <a:lnSpc>
                <a:spcPct val="115000"/>
              </a:lnSpc>
              <a:buNone/>
              <a:tabLst>
                <a:tab algn="l" pos="0"/>
              </a:tabLst>
            </a:pPr>
            <a:r>
              <a:rPr b="0" i="1" lang="fr-FR" sz="1400" spc="-1" strike="noStrike">
                <a:solidFill>
                  <a:srgbClr val="000000"/>
                </a:solidFill>
                <a:latin typeface="Libre Franklin"/>
                <a:ea typeface="Libre Franklin"/>
              </a:rPr>
              <a:t>Comment organiser l’atelier ?</a:t>
            </a:r>
            <a:endParaRPr b="0" lang="fr-FR" sz="1400" spc="-1" strike="noStrike">
              <a:latin typeface="Arial"/>
            </a:endParaRPr>
          </a:p>
        </p:txBody>
      </p:sp>
      <p:sp>
        <p:nvSpPr>
          <p:cNvPr id="41" name="Google Shape;75;p1"/>
          <p:cNvSpPr/>
          <p:nvPr/>
        </p:nvSpPr>
        <p:spPr>
          <a:xfrm>
            <a:off x="715680" y="1237320"/>
            <a:ext cx="1809720" cy="299520"/>
          </a:xfrm>
          <a:prstGeom prst="rect">
            <a:avLst/>
          </a:prstGeom>
          <a:noFill/>
          <a:ln w="0">
            <a:noFill/>
          </a:ln>
        </p:spPr>
        <p:style>
          <a:lnRef idx="0"/>
          <a:fillRef idx="0"/>
          <a:effectRef idx="0"/>
          <a:fontRef idx="minor"/>
        </p:style>
        <p:txBody>
          <a:bodyPr lIns="90000" rIns="90000" tIns="300240" bIns="300240" anchor="ctr">
            <a:noAutofit/>
          </a:bodyPr>
          <a:p>
            <a:pPr algn="r">
              <a:lnSpc>
                <a:spcPct val="100000"/>
              </a:lnSpc>
              <a:buNone/>
              <a:tabLst>
                <a:tab algn="l" pos="0"/>
              </a:tabLst>
            </a:pPr>
            <a:r>
              <a:rPr b="1" lang="fr-FR" sz="1200" spc="-1" strike="noStrike">
                <a:solidFill>
                  <a:srgbClr val="000000"/>
                </a:solidFill>
                <a:latin typeface="Albert Sans"/>
                <a:ea typeface="Albert Sans"/>
              </a:rPr>
              <a:t>A faire 1 mois avant</a:t>
            </a:r>
            <a:endParaRPr b="0" lang="fr-FR" sz="1200" spc="-1" strike="noStrike">
              <a:latin typeface="Arial"/>
            </a:endParaRPr>
          </a:p>
        </p:txBody>
      </p:sp>
      <p:pic>
        <p:nvPicPr>
          <p:cNvPr id="42" name="Google Shape;76;p1" descr=""/>
          <p:cNvPicPr/>
          <p:nvPr/>
        </p:nvPicPr>
        <p:blipFill>
          <a:blip r:embed="rId1"/>
          <a:stretch/>
        </p:blipFill>
        <p:spPr>
          <a:xfrm>
            <a:off x="2529360" y="964440"/>
            <a:ext cx="743760" cy="743760"/>
          </a:xfrm>
          <a:prstGeom prst="rect">
            <a:avLst/>
          </a:prstGeom>
          <a:ln w="0">
            <a:noFill/>
          </a:ln>
        </p:spPr>
      </p:pic>
      <p:sp>
        <p:nvSpPr>
          <p:cNvPr id="43" name="Google Shape;77;p1"/>
          <p:cNvSpPr/>
          <p:nvPr/>
        </p:nvSpPr>
        <p:spPr>
          <a:xfrm>
            <a:off x="4320360" y="1212120"/>
            <a:ext cx="2772360" cy="349920"/>
          </a:xfrm>
          <a:prstGeom prst="roundRect">
            <a:avLst>
              <a:gd name="adj" fmla="val 16667"/>
            </a:avLst>
          </a:prstGeom>
          <a:solidFill>
            <a:srgbClr val="d9d2e9"/>
          </a:solidFill>
          <a:ln w="0">
            <a:noFill/>
          </a:ln>
        </p:spPr>
        <p:style>
          <a:lnRef idx="0"/>
          <a:fillRef idx="0"/>
          <a:effectRef idx="0"/>
          <a:fontRef idx="minor"/>
        </p:style>
      </p:sp>
      <p:sp>
        <p:nvSpPr>
          <p:cNvPr id="44" name="Google Shape;78;p1"/>
          <p:cNvSpPr/>
          <p:nvPr/>
        </p:nvSpPr>
        <p:spPr>
          <a:xfrm>
            <a:off x="4424760" y="1237320"/>
            <a:ext cx="1809720" cy="299520"/>
          </a:xfrm>
          <a:prstGeom prst="rect">
            <a:avLst/>
          </a:prstGeom>
          <a:noFill/>
          <a:ln w="0">
            <a:noFill/>
          </a:ln>
        </p:spPr>
        <p:style>
          <a:lnRef idx="0"/>
          <a:fillRef idx="0"/>
          <a:effectRef idx="0"/>
          <a:fontRef idx="minor"/>
        </p:style>
        <p:txBody>
          <a:bodyPr lIns="90000" rIns="90000" tIns="300240" bIns="300240" anchor="ctr">
            <a:noAutofit/>
          </a:bodyPr>
          <a:p>
            <a:pPr algn="r">
              <a:lnSpc>
                <a:spcPct val="100000"/>
              </a:lnSpc>
              <a:buNone/>
              <a:tabLst>
                <a:tab algn="l" pos="0"/>
              </a:tabLst>
            </a:pPr>
            <a:r>
              <a:rPr b="1" lang="fr-FR" sz="1200" spc="-1" strike="noStrike">
                <a:solidFill>
                  <a:srgbClr val="000000"/>
                </a:solidFill>
                <a:latin typeface="Albert Sans"/>
                <a:ea typeface="Albert Sans"/>
              </a:rPr>
              <a:t>Quelques conseils</a:t>
            </a:r>
            <a:endParaRPr b="0" lang="fr-FR" sz="1200" spc="-1" strike="noStrike">
              <a:latin typeface="Arial"/>
            </a:endParaRPr>
          </a:p>
        </p:txBody>
      </p:sp>
      <p:pic>
        <p:nvPicPr>
          <p:cNvPr id="45" name="Google Shape;79;p1" descr=""/>
          <p:cNvPicPr/>
          <p:nvPr/>
        </p:nvPicPr>
        <p:blipFill>
          <a:blip r:embed="rId2"/>
          <a:stretch/>
        </p:blipFill>
        <p:spPr>
          <a:xfrm>
            <a:off x="6238440" y="964440"/>
            <a:ext cx="743760" cy="743760"/>
          </a:xfrm>
          <a:prstGeom prst="rect">
            <a:avLst/>
          </a:prstGeom>
          <a:ln w="0">
            <a:noFill/>
          </a:ln>
        </p:spPr>
      </p:pic>
      <p:grpSp>
        <p:nvGrpSpPr>
          <p:cNvPr id="46" name="Google Shape;80;p1"/>
          <p:cNvGrpSpPr/>
          <p:nvPr/>
        </p:nvGrpSpPr>
        <p:grpSpPr>
          <a:xfrm>
            <a:off x="662040" y="1716840"/>
            <a:ext cx="2655360" cy="299520"/>
            <a:chOff x="662040" y="1716840"/>
            <a:chExt cx="2655360" cy="299520"/>
          </a:xfrm>
        </p:grpSpPr>
        <p:sp>
          <p:nvSpPr>
            <p:cNvPr id="47" name="Google Shape;81;p1"/>
            <p:cNvSpPr/>
            <p:nvPr/>
          </p:nvSpPr>
          <p:spPr>
            <a:xfrm>
              <a:off x="812520" y="1716840"/>
              <a:ext cx="2504880" cy="299520"/>
            </a:xfrm>
            <a:prstGeom prst="rect">
              <a:avLst/>
            </a:prstGeom>
            <a:noFill/>
            <a:ln w="0">
              <a:noFill/>
            </a:ln>
          </p:spPr>
          <p:style>
            <a:lnRef idx="0"/>
            <a:fillRef idx="0"/>
            <a:effectRef idx="0"/>
            <a:fontRef idx="minor"/>
          </p:style>
          <p:txBody>
            <a:bodyPr lIns="90000" rIns="90000" tIns="300240" bIns="300240" anchor="ctr">
              <a:noAutofit/>
            </a:bodyPr>
            <a:p>
              <a:pPr algn="just">
                <a:lnSpc>
                  <a:spcPct val="100000"/>
                </a:lnSpc>
                <a:buNone/>
                <a:tabLst>
                  <a:tab algn="l" pos="0"/>
                </a:tabLst>
              </a:pPr>
              <a:r>
                <a:rPr b="0" lang="fr-FR" sz="1100" spc="-1" strike="noStrike">
                  <a:solidFill>
                    <a:srgbClr val="000000"/>
                  </a:solidFill>
                  <a:latin typeface="Albert Sans"/>
                  <a:ea typeface="Albert Sans"/>
                </a:rPr>
                <a:t>Choisir une date et un mode d’animation (visio ou présentiel)</a:t>
              </a:r>
              <a:endParaRPr b="0" lang="fr-FR" sz="1100" spc="-1" strike="noStrike">
                <a:latin typeface="Arial"/>
              </a:endParaRPr>
            </a:p>
          </p:txBody>
        </p:sp>
        <p:sp>
          <p:nvSpPr>
            <p:cNvPr id="48" name="Google Shape;82;p1"/>
            <p:cNvSpPr/>
            <p:nvPr/>
          </p:nvSpPr>
          <p:spPr>
            <a:xfrm>
              <a:off x="662040" y="1794600"/>
              <a:ext cx="144360" cy="144360"/>
            </a:xfrm>
            <a:prstGeom prst="rect">
              <a:avLst/>
            </a:prstGeom>
            <a:noFill/>
            <a:ln w="19050">
              <a:solidFill>
                <a:srgbClr val="134f5c"/>
              </a:solidFill>
              <a:round/>
            </a:ln>
          </p:spPr>
          <p:style>
            <a:lnRef idx="0"/>
            <a:fillRef idx="0"/>
            <a:effectRef idx="0"/>
            <a:fontRef idx="minor"/>
          </p:style>
        </p:sp>
      </p:grpSp>
      <p:sp>
        <p:nvSpPr>
          <p:cNvPr id="49" name="Google Shape;83;p1"/>
          <p:cNvSpPr/>
          <p:nvPr/>
        </p:nvSpPr>
        <p:spPr>
          <a:xfrm>
            <a:off x="4051800" y="1654920"/>
            <a:ext cx="3088080" cy="596520"/>
          </a:xfrm>
          <a:prstGeom prst="rect">
            <a:avLst/>
          </a:prstGeom>
          <a:noFill/>
          <a:ln w="0">
            <a:noFill/>
          </a:ln>
        </p:spPr>
        <p:style>
          <a:lnRef idx="0"/>
          <a:fillRef idx="0"/>
          <a:effectRef idx="0"/>
          <a:fontRef idx="minor"/>
        </p:style>
        <p:txBody>
          <a:bodyPr lIns="90000" rIns="90000" tIns="91440" bIns="91440" anchor="ctr">
            <a:noAutofit/>
          </a:bodyPr>
          <a:p>
            <a:pPr marL="457200" indent="-298440" algn="just">
              <a:lnSpc>
                <a:spcPct val="100000"/>
              </a:lnSpc>
              <a:buClr>
                <a:srgbClr val="000000"/>
              </a:buClr>
              <a:buFont typeface="Albert Sans"/>
              <a:buChar char="●"/>
            </a:pPr>
            <a:r>
              <a:rPr b="1" lang="fr-FR" sz="1100" spc="-1" strike="noStrike">
                <a:solidFill>
                  <a:srgbClr val="000000"/>
                </a:solidFill>
                <a:latin typeface="Albert Sans"/>
                <a:ea typeface="Albert Sans"/>
              </a:rPr>
              <a:t>Nous conseillons de privilégier le présentiel qui favorise l’implication et le maintien de l’attention</a:t>
            </a:r>
            <a:endParaRPr b="0" lang="fr-FR" sz="1100" spc="-1" strike="noStrike">
              <a:latin typeface="Arial"/>
            </a:endParaRPr>
          </a:p>
        </p:txBody>
      </p:sp>
      <p:sp>
        <p:nvSpPr>
          <p:cNvPr id="50" name="Google Shape;84;p1"/>
          <p:cNvSpPr/>
          <p:nvPr/>
        </p:nvSpPr>
        <p:spPr>
          <a:xfrm>
            <a:off x="3809520" y="2016720"/>
            <a:ext cx="360" cy="1657800"/>
          </a:xfrm>
          <a:custGeom>
            <a:avLst/>
            <a:gdLst/>
            <a:ahLst/>
            <a:rect l="l" t="t" r="r" b="b"/>
            <a:pathLst>
              <a:path w="21600" h="21600">
                <a:moveTo>
                  <a:pt x="0" y="0"/>
                </a:moveTo>
                <a:lnTo>
                  <a:pt x="21600" y="21600"/>
                </a:lnTo>
              </a:path>
            </a:pathLst>
          </a:custGeom>
          <a:noFill/>
          <a:ln w="19050">
            <a:solidFill>
              <a:srgbClr val="b33b8e"/>
            </a:solidFill>
            <a:prstDash val="dash"/>
            <a:round/>
            <a:headEnd len="med" type="diamond" w="med"/>
            <a:tailEnd len="med" type="diamond" w="med"/>
          </a:ln>
        </p:spPr>
        <p:style>
          <a:lnRef idx="0"/>
          <a:fillRef idx="0"/>
          <a:effectRef idx="0"/>
          <a:fontRef idx="minor"/>
        </p:style>
      </p:sp>
      <p:sp>
        <p:nvSpPr>
          <p:cNvPr id="51" name="Google Shape;85;p1"/>
          <p:cNvSpPr/>
          <p:nvPr/>
        </p:nvSpPr>
        <p:spPr>
          <a:xfrm>
            <a:off x="4051800" y="3026160"/>
            <a:ext cx="3089520" cy="585360"/>
          </a:xfrm>
          <a:prstGeom prst="rect">
            <a:avLst/>
          </a:prstGeom>
          <a:noFill/>
          <a:ln w="0">
            <a:noFill/>
          </a:ln>
        </p:spPr>
        <p:style>
          <a:lnRef idx="0"/>
          <a:fillRef idx="0"/>
          <a:effectRef idx="0"/>
          <a:fontRef idx="minor"/>
        </p:style>
        <p:txBody>
          <a:bodyPr lIns="90000" rIns="90000" tIns="91440" bIns="91440" anchor="ctr">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Prendre le temps de comprendre les grands objectifs du déroulé pour plus de fluidité lors de l’animation</a:t>
            </a:r>
            <a:endParaRPr b="0" lang="fr-FR" sz="1100" spc="-1" strike="noStrike">
              <a:latin typeface="Arial"/>
            </a:endParaRPr>
          </a:p>
        </p:txBody>
      </p:sp>
      <p:sp>
        <p:nvSpPr>
          <p:cNvPr id="52" name="Google Shape;86;p1"/>
          <p:cNvSpPr/>
          <p:nvPr/>
        </p:nvSpPr>
        <p:spPr>
          <a:xfrm>
            <a:off x="564480" y="4639680"/>
            <a:ext cx="6528240" cy="735120"/>
          </a:xfrm>
          <a:prstGeom prst="roundRect">
            <a:avLst>
              <a:gd name="adj" fmla="val 16667"/>
            </a:avLst>
          </a:prstGeom>
          <a:solidFill>
            <a:srgbClr val="fff2cc"/>
          </a:solidFill>
          <a:ln w="0">
            <a:noFill/>
          </a:ln>
        </p:spPr>
        <p:style>
          <a:lnRef idx="0"/>
          <a:fillRef idx="0"/>
          <a:effectRef idx="0"/>
          <a:fontRef idx="minor"/>
        </p:style>
      </p:sp>
      <p:sp>
        <p:nvSpPr>
          <p:cNvPr id="53" name="Google Shape;87;p1"/>
          <p:cNvSpPr/>
          <p:nvPr/>
        </p:nvSpPr>
        <p:spPr>
          <a:xfrm>
            <a:off x="938160" y="4685760"/>
            <a:ext cx="6091920" cy="791640"/>
          </a:xfrm>
          <a:prstGeom prst="rect">
            <a:avLst/>
          </a:prstGeom>
          <a:noFill/>
          <a:ln w="0">
            <a:noFill/>
          </a:ln>
        </p:spPr>
        <p:style>
          <a:lnRef idx="0"/>
          <a:fillRef idx="0"/>
          <a:effectRef idx="0"/>
          <a:fontRef idx="minor"/>
        </p:style>
        <p:txBody>
          <a:bodyPr lIns="90000" rIns="90000" tIns="91440" bIns="91440" anchor="t">
            <a:spAutoFit/>
          </a:bodyPr>
          <a:p>
            <a:pPr algn="ctr">
              <a:lnSpc>
                <a:spcPct val="100000"/>
              </a:lnSpc>
              <a:buNone/>
              <a:tabLst>
                <a:tab algn="l" pos="0"/>
              </a:tabLst>
            </a:pPr>
            <a:r>
              <a:rPr b="1" lang="fr-FR" sz="1000" spc="-1" strike="noStrike">
                <a:solidFill>
                  <a:srgbClr val="000000"/>
                </a:solidFill>
                <a:latin typeface="Albert Sans"/>
                <a:ea typeface="Albert Sans"/>
              </a:rPr>
              <a:t>Bien qu’il s'agisse d’un projet construit avec les sciences comportementales, il n’a pas vocation à ce que les participants le ressentent et n’est pas un outil d’acculturation à cette discipline. </a:t>
            </a:r>
            <a:endParaRPr b="0" lang="fr-FR" sz="1000" spc="-1" strike="noStrike">
              <a:latin typeface="Arial"/>
            </a:endParaRPr>
          </a:p>
          <a:p>
            <a:pPr algn="ctr">
              <a:lnSpc>
                <a:spcPct val="100000"/>
              </a:lnSpc>
              <a:buNone/>
              <a:tabLst>
                <a:tab algn="l" pos="0"/>
              </a:tabLst>
            </a:pPr>
            <a:r>
              <a:rPr b="1" lang="fr-FR" sz="1000" spc="-1" strike="noStrike">
                <a:solidFill>
                  <a:srgbClr val="000000"/>
                </a:solidFill>
                <a:latin typeface="Albert Sans"/>
                <a:ea typeface="Albert Sans"/>
              </a:rPr>
              <a:t>Restez donc simple dans votre mail d’invitation !</a:t>
            </a:r>
            <a:endParaRPr b="0" lang="fr-FR" sz="1000" spc="-1" strike="noStrike">
              <a:latin typeface="Arial"/>
            </a:endParaRPr>
          </a:p>
        </p:txBody>
      </p:sp>
      <p:pic>
        <p:nvPicPr>
          <p:cNvPr id="54" name="Google Shape;88;p1" descr=""/>
          <p:cNvPicPr/>
          <p:nvPr/>
        </p:nvPicPr>
        <p:blipFill>
          <a:blip r:embed="rId3"/>
          <a:stretch/>
        </p:blipFill>
        <p:spPr>
          <a:xfrm>
            <a:off x="264600" y="4734000"/>
            <a:ext cx="743760" cy="743760"/>
          </a:xfrm>
          <a:prstGeom prst="rect">
            <a:avLst/>
          </a:prstGeom>
          <a:ln w="0">
            <a:noFill/>
          </a:ln>
        </p:spPr>
      </p:pic>
      <p:sp>
        <p:nvSpPr>
          <p:cNvPr id="55" name="Google Shape;89;p1"/>
          <p:cNvSpPr/>
          <p:nvPr/>
        </p:nvSpPr>
        <p:spPr>
          <a:xfrm>
            <a:off x="564480" y="5513760"/>
            <a:ext cx="6465960" cy="943920"/>
          </a:xfrm>
          <a:prstGeom prst="rect">
            <a:avLst/>
          </a:prstGeom>
          <a:noFill/>
          <a:ln w="19050">
            <a:solidFill>
              <a:srgbClr val="b33b8e"/>
            </a:solidFill>
            <a:prstDash val="dash"/>
            <a:round/>
          </a:ln>
        </p:spPr>
        <p:style>
          <a:lnRef idx="0"/>
          <a:fillRef idx="0"/>
          <a:effectRef idx="0"/>
          <a:fontRef idx="minor"/>
        </p:style>
        <p:txBody>
          <a:bodyPr lIns="90000" rIns="90000" tIns="91440" bIns="91440" anchor="t">
            <a:spAutoFit/>
          </a:bodyPr>
          <a:p>
            <a:pPr algn="just">
              <a:lnSpc>
                <a:spcPct val="100000"/>
              </a:lnSpc>
              <a:buNone/>
              <a:tabLst>
                <a:tab algn="l" pos="0"/>
              </a:tabLst>
            </a:pPr>
            <a:r>
              <a:rPr b="1" lang="fr-FR" sz="1000" spc="-1" strike="noStrike">
                <a:solidFill>
                  <a:srgbClr val="000000"/>
                </a:solidFill>
                <a:latin typeface="Albert Sans"/>
                <a:ea typeface="Albert Sans"/>
              </a:rPr>
              <a:t>Exemple de mail à personnaliser :</a:t>
            </a:r>
            <a:endParaRPr b="0" lang="fr-FR" sz="1000" spc="-1" strike="noStrike">
              <a:latin typeface="Arial"/>
            </a:endParaRPr>
          </a:p>
          <a:p>
            <a:pPr algn="just">
              <a:lnSpc>
                <a:spcPct val="100000"/>
              </a:lnSpc>
              <a:buNone/>
              <a:tabLst>
                <a:tab algn="l" pos="0"/>
              </a:tabLst>
            </a:pPr>
            <a:r>
              <a:rPr b="0" i="1" lang="fr-FR" sz="1000" spc="-1" strike="noStrike">
                <a:solidFill>
                  <a:srgbClr val="000000"/>
                </a:solidFill>
                <a:latin typeface="Albert Sans"/>
                <a:ea typeface="Albert Sans"/>
              </a:rPr>
              <a:t>Les zones à faibles émissions (ZFE) sont de plus en plus nombreuses. Mais qu’est-ce que c’est exactement ? Est-ce que ça me concerne ? A quelles conséquences m’attendre, et comment m’y préparer ? Si vous aussi vous vous questionnez sur ce sujet et souhaitez en savoir plus, venez participer à notre atelier “1h avec les ZFE”. Une heure pour réfléchir ensemble aux ZFE, le tout dans un format participatif et immersif.</a:t>
            </a:r>
            <a:endParaRPr b="0" lang="fr-FR" sz="1000" spc="-1" strike="noStrike">
              <a:latin typeface="Arial"/>
            </a:endParaRPr>
          </a:p>
        </p:txBody>
      </p:sp>
      <p:sp>
        <p:nvSpPr>
          <p:cNvPr id="56" name="Google Shape;90;p1"/>
          <p:cNvSpPr/>
          <p:nvPr/>
        </p:nvSpPr>
        <p:spPr>
          <a:xfrm>
            <a:off x="4051800" y="3667320"/>
            <a:ext cx="3089880" cy="230040"/>
          </a:xfrm>
          <a:prstGeom prst="rect">
            <a:avLst/>
          </a:prstGeom>
          <a:noFill/>
          <a:ln w="0">
            <a:noFill/>
          </a:ln>
        </p:spPr>
        <p:style>
          <a:lnRef idx="0"/>
          <a:fillRef idx="0"/>
          <a:effectRef idx="0"/>
          <a:fontRef idx="minor"/>
        </p:style>
        <p:txBody>
          <a:bodyPr lIns="90000" rIns="90000" tIns="230400" bIns="230400" anchor="ctr">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Idéalement 20 participants, 50 max</a:t>
            </a:r>
            <a:endParaRPr b="0" lang="fr-FR" sz="1100" spc="-1" strike="noStrike">
              <a:latin typeface="Arial"/>
            </a:endParaRPr>
          </a:p>
        </p:txBody>
      </p:sp>
      <p:sp>
        <p:nvSpPr>
          <p:cNvPr id="57" name="Google Shape;91;p1"/>
          <p:cNvSpPr/>
          <p:nvPr/>
        </p:nvSpPr>
        <p:spPr>
          <a:xfrm>
            <a:off x="4051800" y="3953520"/>
            <a:ext cx="3089880" cy="528840"/>
          </a:xfrm>
          <a:prstGeom prst="rect">
            <a:avLst/>
          </a:prstGeom>
          <a:noFill/>
          <a:ln w="0">
            <a:noFill/>
          </a:ln>
        </p:spPr>
        <p:style>
          <a:lnRef idx="0"/>
          <a:fillRef idx="0"/>
          <a:effectRef idx="0"/>
          <a:fontRef idx="minor"/>
        </p:style>
        <p:txBody>
          <a:bodyPr lIns="90000" rIns="90000" tIns="91440" bIns="91440" anchor="ctr">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Si présentiel, prévoir une salle spacieuse avec tables, vidéoprojecteur, paperboard</a:t>
            </a:r>
            <a:endParaRPr b="0" lang="fr-FR" sz="1100" spc="-1" strike="noStrike">
              <a:latin typeface="Arial"/>
            </a:endParaRPr>
          </a:p>
        </p:txBody>
      </p:sp>
      <p:sp>
        <p:nvSpPr>
          <p:cNvPr id="58" name="Google Shape;92;p1"/>
          <p:cNvSpPr/>
          <p:nvPr/>
        </p:nvSpPr>
        <p:spPr>
          <a:xfrm>
            <a:off x="513720" y="6800400"/>
            <a:ext cx="2772360" cy="349920"/>
          </a:xfrm>
          <a:prstGeom prst="roundRect">
            <a:avLst>
              <a:gd name="adj" fmla="val 16667"/>
            </a:avLst>
          </a:prstGeom>
          <a:solidFill>
            <a:srgbClr val="d0e0e3"/>
          </a:solidFill>
          <a:ln w="0">
            <a:noFill/>
          </a:ln>
        </p:spPr>
        <p:style>
          <a:lnRef idx="0"/>
          <a:fillRef idx="0"/>
          <a:effectRef idx="0"/>
          <a:fontRef idx="minor"/>
        </p:style>
      </p:sp>
      <p:sp>
        <p:nvSpPr>
          <p:cNvPr id="59" name="Google Shape;93;p1"/>
          <p:cNvSpPr/>
          <p:nvPr/>
        </p:nvSpPr>
        <p:spPr>
          <a:xfrm>
            <a:off x="666000" y="6594840"/>
            <a:ext cx="1809720" cy="519480"/>
          </a:xfrm>
          <a:prstGeom prst="rect">
            <a:avLst/>
          </a:prstGeom>
          <a:noFill/>
          <a:ln w="0">
            <a:noFill/>
          </a:ln>
        </p:spPr>
        <p:style>
          <a:lnRef idx="0"/>
          <a:fillRef idx="0"/>
          <a:effectRef idx="0"/>
          <a:fontRef idx="minor"/>
        </p:style>
        <p:txBody>
          <a:bodyPr lIns="90000" rIns="90000" tIns="519840" bIns="519840" anchor="t">
            <a:noAutofit/>
          </a:bodyPr>
          <a:p>
            <a:pPr algn="r">
              <a:lnSpc>
                <a:spcPct val="100000"/>
              </a:lnSpc>
              <a:buNone/>
              <a:tabLst>
                <a:tab algn="l" pos="0"/>
              </a:tabLst>
            </a:pPr>
            <a:r>
              <a:rPr b="1" lang="fr-FR" sz="1200" spc="-1" strike="noStrike">
                <a:solidFill>
                  <a:srgbClr val="000000"/>
                </a:solidFill>
                <a:latin typeface="Albert Sans"/>
                <a:ea typeface="Albert Sans"/>
              </a:rPr>
              <a:t>A faire 7 jours avant</a:t>
            </a:r>
            <a:endParaRPr b="0" lang="fr-FR" sz="1200" spc="-1" strike="noStrike">
              <a:latin typeface="Arial"/>
            </a:endParaRPr>
          </a:p>
        </p:txBody>
      </p:sp>
      <p:pic>
        <p:nvPicPr>
          <p:cNvPr id="60" name="Google Shape;94;p1" descr=""/>
          <p:cNvPicPr/>
          <p:nvPr/>
        </p:nvPicPr>
        <p:blipFill>
          <a:blip r:embed="rId4"/>
          <a:stretch/>
        </p:blipFill>
        <p:spPr>
          <a:xfrm>
            <a:off x="2478600" y="6552720"/>
            <a:ext cx="743760" cy="743760"/>
          </a:xfrm>
          <a:prstGeom prst="rect">
            <a:avLst/>
          </a:prstGeom>
          <a:ln w="0">
            <a:noFill/>
          </a:ln>
        </p:spPr>
      </p:pic>
      <p:sp>
        <p:nvSpPr>
          <p:cNvPr id="61" name="Google Shape;95;p1"/>
          <p:cNvSpPr/>
          <p:nvPr/>
        </p:nvSpPr>
        <p:spPr>
          <a:xfrm>
            <a:off x="4269960" y="6800400"/>
            <a:ext cx="2772360" cy="349920"/>
          </a:xfrm>
          <a:prstGeom prst="roundRect">
            <a:avLst>
              <a:gd name="adj" fmla="val 16667"/>
            </a:avLst>
          </a:prstGeom>
          <a:solidFill>
            <a:srgbClr val="d9d2e9"/>
          </a:solidFill>
          <a:ln w="0">
            <a:noFill/>
          </a:ln>
        </p:spPr>
        <p:style>
          <a:lnRef idx="0"/>
          <a:fillRef idx="0"/>
          <a:effectRef idx="0"/>
          <a:fontRef idx="minor"/>
        </p:style>
      </p:sp>
      <p:sp>
        <p:nvSpPr>
          <p:cNvPr id="62" name="Google Shape;96;p1"/>
          <p:cNvSpPr/>
          <p:nvPr/>
        </p:nvSpPr>
        <p:spPr>
          <a:xfrm>
            <a:off x="4377600" y="6596280"/>
            <a:ext cx="1809720" cy="585360"/>
          </a:xfrm>
          <a:prstGeom prst="rect">
            <a:avLst/>
          </a:prstGeom>
          <a:noFill/>
          <a:ln w="0">
            <a:noFill/>
          </a:ln>
        </p:spPr>
        <p:style>
          <a:lnRef idx="0"/>
          <a:fillRef idx="0"/>
          <a:effectRef idx="0"/>
          <a:fontRef idx="minor"/>
        </p:style>
        <p:txBody>
          <a:bodyPr lIns="90000" rIns="90000" tIns="586080" bIns="586080" anchor="t">
            <a:noAutofit/>
          </a:bodyPr>
          <a:p>
            <a:pPr algn="r">
              <a:lnSpc>
                <a:spcPct val="100000"/>
              </a:lnSpc>
              <a:buNone/>
              <a:tabLst>
                <a:tab algn="l" pos="0"/>
              </a:tabLst>
            </a:pPr>
            <a:r>
              <a:rPr b="1" lang="fr-FR" sz="1200" spc="-1" strike="noStrike">
                <a:solidFill>
                  <a:srgbClr val="000000"/>
                </a:solidFill>
                <a:latin typeface="Albert Sans"/>
                <a:ea typeface="Albert Sans"/>
              </a:rPr>
              <a:t>Quelques conseils</a:t>
            </a:r>
            <a:endParaRPr b="0" lang="fr-FR" sz="1200" spc="-1" strike="noStrike">
              <a:latin typeface="Arial"/>
            </a:endParaRPr>
          </a:p>
          <a:p>
            <a:pPr algn="r">
              <a:lnSpc>
                <a:spcPct val="100000"/>
              </a:lnSpc>
              <a:buNone/>
              <a:tabLst>
                <a:tab algn="l" pos="0"/>
              </a:tabLst>
            </a:pPr>
            <a:endParaRPr b="0" lang="fr-FR" sz="1200" spc="-1" strike="noStrike">
              <a:latin typeface="Arial"/>
            </a:endParaRPr>
          </a:p>
        </p:txBody>
      </p:sp>
      <p:pic>
        <p:nvPicPr>
          <p:cNvPr id="63" name="Google Shape;97;p1" descr=""/>
          <p:cNvPicPr/>
          <p:nvPr/>
        </p:nvPicPr>
        <p:blipFill>
          <a:blip r:embed="rId5"/>
          <a:stretch/>
        </p:blipFill>
        <p:spPr>
          <a:xfrm>
            <a:off x="6187680" y="6705000"/>
            <a:ext cx="743760" cy="743760"/>
          </a:xfrm>
          <a:prstGeom prst="rect">
            <a:avLst/>
          </a:prstGeom>
          <a:ln w="0">
            <a:noFill/>
          </a:ln>
        </p:spPr>
      </p:pic>
      <p:sp>
        <p:nvSpPr>
          <p:cNvPr id="64" name="Google Shape;98;p1"/>
          <p:cNvSpPr/>
          <p:nvPr/>
        </p:nvSpPr>
        <p:spPr>
          <a:xfrm>
            <a:off x="521280" y="7621920"/>
            <a:ext cx="144360" cy="144360"/>
          </a:xfrm>
          <a:prstGeom prst="rect">
            <a:avLst/>
          </a:prstGeom>
          <a:noFill/>
          <a:ln w="19050">
            <a:solidFill>
              <a:srgbClr val="134f5c"/>
            </a:solidFill>
            <a:round/>
          </a:ln>
        </p:spPr>
        <p:style>
          <a:lnRef idx="0"/>
          <a:fillRef idx="0"/>
          <a:effectRef idx="0"/>
          <a:fontRef idx="minor"/>
        </p:style>
      </p:sp>
      <p:sp>
        <p:nvSpPr>
          <p:cNvPr id="65" name="Google Shape;99;p1"/>
          <p:cNvSpPr/>
          <p:nvPr/>
        </p:nvSpPr>
        <p:spPr>
          <a:xfrm>
            <a:off x="780840" y="7383600"/>
            <a:ext cx="2743920" cy="658440"/>
          </a:xfrm>
          <a:prstGeom prst="rect">
            <a:avLst/>
          </a:prstGeom>
          <a:noFill/>
          <a:ln w="0">
            <a:noFill/>
          </a:ln>
        </p:spPr>
        <p:style>
          <a:lnRef idx="0"/>
          <a:fillRef idx="0"/>
          <a:effectRef idx="0"/>
          <a:fontRef idx="minor"/>
        </p:style>
        <p:txBody>
          <a:bodyPr lIns="90000" rIns="90000" tIns="91440" bIns="91440" anchor="ctr">
            <a:noAutofit/>
          </a:bodyPr>
          <a:p>
            <a:pPr algn="just">
              <a:lnSpc>
                <a:spcPct val="100000"/>
              </a:lnSpc>
              <a:buNone/>
              <a:tabLst>
                <a:tab algn="l" pos="0"/>
              </a:tabLst>
            </a:pPr>
            <a:r>
              <a:rPr b="0" lang="fr-FR" sz="1100" spc="-1" strike="noStrike">
                <a:solidFill>
                  <a:srgbClr val="000000"/>
                </a:solidFill>
                <a:latin typeface="Albert Sans"/>
                <a:ea typeface="Albert Sans"/>
              </a:rPr>
              <a:t>Créer un compte</a:t>
            </a:r>
            <a:r>
              <a:rPr b="1" lang="fr-FR" sz="1100" spc="-1" strike="noStrike">
                <a:solidFill>
                  <a:srgbClr val="2a6099"/>
                </a:solidFill>
                <a:latin typeface="Albert Sans"/>
                <a:ea typeface="Albert Sans"/>
              </a:rPr>
              <a:t> </a:t>
            </a:r>
            <a:r>
              <a:rPr b="0" lang="fr-FR" sz="1100" spc="-1" strike="noStrike">
                <a:solidFill>
                  <a:srgbClr val="000000"/>
                </a:solidFill>
                <a:latin typeface="Albert Sans"/>
                <a:ea typeface="Albert Sans"/>
              </a:rPr>
              <a:t>Wooclap</a:t>
            </a:r>
            <a:r>
              <a:rPr b="0" lang="fr-FR" sz="1100" spc="-1" strike="noStrike">
                <a:solidFill>
                  <a:srgbClr val="000000"/>
                </a:solidFill>
                <a:latin typeface="Albert Sans"/>
                <a:ea typeface="Albert Sans"/>
              </a:rPr>
              <a:t> (gratuit) ou autre outil habituel de la structure type Klaxoon ou Kahoot, pour l’usage unique du nuage de mots (voir déroulé)</a:t>
            </a:r>
            <a:endParaRPr b="0" lang="fr-FR" sz="1100" spc="-1" strike="noStrike">
              <a:latin typeface="Arial"/>
            </a:endParaRPr>
          </a:p>
        </p:txBody>
      </p:sp>
      <p:sp>
        <p:nvSpPr>
          <p:cNvPr id="66" name="Google Shape;100;p1"/>
          <p:cNvSpPr/>
          <p:nvPr/>
        </p:nvSpPr>
        <p:spPr>
          <a:xfrm>
            <a:off x="521280" y="8116200"/>
            <a:ext cx="144360" cy="144360"/>
          </a:xfrm>
          <a:prstGeom prst="rect">
            <a:avLst/>
          </a:prstGeom>
          <a:noFill/>
          <a:ln w="19050">
            <a:solidFill>
              <a:srgbClr val="134f5c"/>
            </a:solidFill>
            <a:round/>
          </a:ln>
        </p:spPr>
        <p:style>
          <a:lnRef idx="0"/>
          <a:fillRef idx="0"/>
          <a:effectRef idx="0"/>
          <a:fontRef idx="minor"/>
        </p:style>
      </p:sp>
      <p:sp>
        <p:nvSpPr>
          <p:cNvPr id="67" name="Google Shape;101;p1"/>
          <p:cNvSpPr/>
          <p:nvPr/>
        </p:nvSpPr>
        <p:spPr>
          <a:xfrm>
            <a:off x="780840" y="8091720"/>
            <a:ext cx="2732040" cy="193320"/>
          </a:xfrm>
          <a:prstGeom prst="rect">
            <a:avLst/>
          </a:prstGeom>
          <a:noFill/>
          <a:ln w="0">
            <a:noFill/>
          </a:ln>
        </p:spPr>
        <p:style>
          <a:lnRef idx="0"/>
          <a:fillRef idx="0"/>
          <a:effectRef idx="0"/>
          <a:fontRef idx="minor"/>
        </p:style>
        <p:txBody>
          <a:bodyPr lIns="90000" rIns="90000" tIns="193680" bIns="193680" anchor="ctr">
            <a:noAutofit/>
          </a:bodyPr>
          <a:p>
            <a:pPr algn="just">
              <a:lnSpc>
                <a:spcPct val="100000"/>
              </a:lnSpc>
              <a:buNone/>
              <a:tabLst>
                <a:tab algn="l" pos="0"/>
              </a:tabLst>
            </a:pPr>
            <a:r>
              <a:rPr b="0" lang="fr-FR" sz="1100" spc="-1" strike="noStrike">
                <a:solidFill>
                  <a:srgbClr val="000000"/>
                </a:solidFill>
                <a:latin typeface="Albert Sans"/>
                <a:ea typeface="Albert Sans"/>
              </a:rPr>
              <a:t>Faire un mail de rappel </a:t>
            </a:r>
            <a:endParaRPr b="0" lang="fr-FR" sz="1100" spc="-1" strike="noStrike">
              <a:latin typeface="Arial"/>
            </a:endParaRPr>
          </a:p>
        </p:txBody>
      </p:sp>
      <p:sp>
        <p:nvSpPr>
          <p:cNvPr id="68" name="Google Shape;102;p1"/>
          <p:cNvSpPr/>
          <p:nvPr/>
        </p:nvSpPr>
        <p:spPr>
          <a:xfrm>
            <a:off x="521280" y="8597520"/>
            <a:ext cx="144360" cy="144360"/>
          </a:xfrm>
          <a:prstGeom prst="rect">
            <a:avLst/>
          </a:prstGeom>
          <a:noFill/>
          <a:ln w="19050">
            <a:solidFill>
              <a:srgbClr val="134f5c"/>
            </a:solidFill>
            <a:round/>
          </a:ln>
        </p:spPr>
        <p:style>
          <a:lnRef idx="0"/>
          <a:fillRef idx="0"/>
          <a:effectRef idx="0"/>
          <a:fontRef idx="minor"/>
        </p:style>
      </p:sp>
      <p:sp>
        <p:nvSpPr>
          <p:cNvPr id="69" name="Google Shape;103;p1"/>
          <p:cNvSpPr/>
          <p:nvPr/>
        </p:nvSpPr>
        <p:spPr>
          <a:xfrm>
            <a:off x="4051800" y="7383600"/>
            <a:ext cx="2990520" cy="517320"/>
          </a:xfrm>
          <a:prstGeom prst="rect">
            <a:avLst/>
          </a:prstGeom>
          <a:noFill/>
          <a:ln w="0">
            <a:noFill/>
          </a:ln>
        </p:spPr>
        <p:style>
          <a:lnRef idx="0"/>
          <a:fillRef idx="0"/>
          <a:effectRef idx="0"/>
          <a:fontRef idx="minor"/>
        </p:style>
        <p:txBody>
          <a:bodyPr lIns="90000" rIns="90000" tIns="91440" bIns="91440" anchor="t">
            <a:sp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Faites un point entre animateurs pour vous assurer d’être prêts</a:t>
            </a:r>
            <a:endParaRPr b="0" lang="fr-FR" sz="1100" spc="-1" strike="noStrike">
              <a:latin typeface="Arial"/>
            </a:endParaRPr>
          </a:p>
        </p:txBody>
      </p:sp>
      <p:sp>
        <p:nvSpPr>
          <p:cNvPr id="70" name="Google Shape;104;p1"/>
          <p:cNvSpPr/>
          <p:nvPr/>
        </p:nvSpPr>
        <p:spPr>
          <a:xfrm>
            <a:off x="4051800" y="8688240"/>
            <a:ext cx="2990520" cy="1186920"/>
          </a:xfrm>
          <a:prstGeom prst="rect">
            <a:avLst/>
          </a:prstGeom>
          <a:noFill/>
          <a:ln w="0">
            <a:noFill/>
          </a:ln>
        </p:spPr>
        <p:style>
          <a:lnRef idx="0"/>
          <a:fillRef idx="0"/>
          <a:effectRef idx="0"/>
          <a:fontRef idx="minor"/>
        </p:style>
        <p:txBody>
          <a:bodyPr lIns="90000" rIns="90000" tIns="91440" bIns="91440" anchor="t">
            <a:sp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Prévoyez dans vos agendas un débrief à chaud juste après l’atelier (le jour même ou le lendemain) et un débrief à froid post-analyse de questionnaire entre animateurs (environ 2 à 3 semaines après)</a:t>
            </a:r>
            <a:endParaRPr b="0" lang="fr-FR" sz="1100" spc="-1" strike="noStrike">
              <a:latin typeface="Arial"/>
            </a:endParaRPr>
          </a:p>
        </p:txBody>
      </p:sp>
      <p:sp>
        <p:nvSpPr>
          <p:cNvPr id="71" name="Google Shape;105;p1"/>
          <p:cNvSpPr/>
          <p:nvPr/>
        </p:nvSpPr>
        <p:spPr>
          <a:xfrm>
            <a:off x="780840" y="8334720"/>
            <a:ext cx="2732040" cy="632880"/>
          </a:xfrm>
          <a:prstGeom prst="rect">
            <a:avLst/>
          </a:prstGeom>
          <a:noFill/>
          <a:ln w="0">
            <a:noFill/>
          </a:ln>
        </p:spPr>
        <p:style>
          <a:lnRef idx="0"/>
          <a:fillRef idx="0"/>
          <a:effectRef idx="0"/>
          <a:fontRef idx="minor"/>
        </p:style>
        <p:txBody>
          <a:bodyPr lIns="90000" rIns="90000" tIns="91440" bIns="91440" anchor="ctr">
            <a:noAutofit/>
          </a:bodyPr>
          <a:p>
            <a:pPr algn="just">
              <a:lnSpc>
                <a:spcPct val="100000"/>
              </a:lnSpc>
              <a:buNone/>
              <a:tabLst>
                <a:tab algn="l" pos="0"/>
              </a:tabLst>
            </a:pPr>
            <a:r>
              <a:rPr b="0" lang="fr-FR" sz="1100" spc="-1" strike="noStrike">
                <a:solidFill>
                  <a:srgbClr val="000000"/>
                </a:solidFill>
                <a:latin typeface="Albert Sans"/>
                <a:ea typeface="Albert Sans"/>
              </a:rPr>
              <a:t>Réunir le matériel nécessaire (supports, en présentiel : petit matériel et cartes périmètre ZFE)</a:t>
            </a:r>
            <a:endParaRPr b="0" lang="fr-FR" sz="1100" spc="-1" strike="noStrike">
              <a:latin typeface="Arial"/>
            </a:endParaRPr>
          </a:p>
        </p:txBody>
      </p:sp>
      <p:sp>
        <p:nvSpPr>
          <p:cNvPr id="72" name="Google Shape;106;p1"/>
          <p:cNvSpPr/>
          <p:nvPr/>
        </p:nvSpPr>
        <p:spPr>
          <a:xfrm>
            <a:off x="4051800" y="7973640"/>
            <a:ext cx="2990520" cy="64404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Prenez le temps de vous familiariser à l’outil choisi pour le nuage de mots en ligne et de le tester</a:t>
            </a:r>
            <a:endParaRPr b="0" lang="fr-FR" sz="1100" spc="-1" strike="noStrike">
              <a:latin typeface="Arial"/>
            </a:endParaRPr>
          </a:p>
        </p:txBody>
      </p:sp>
      <p:sp>
        <p:nvSpPr>
          <p:cNvPr id="73" name="Google Shape;107;p1"/>
          <p:cNvSpPr/>
          <p:nvPr/>
        </p:nvSpPr>
        <p:spPr>
          <a:xfrm>
            <a:off x="521280" y="9329040"/>
            <a:ext cx="144360" cy="144360"/>
          </a:xfrm>
          <a:prstGeom prst="rect">
            <a:avLst/>
          </a:prstGeom>
          <a:noFill/>
          <a:ln w="19050">
            <a:solidFill>
              <a:srgbClr val="134f5c"/>
            </a:solidFill>
            <a:round/>
          </a:ln>
        </p:spPr>
        <p:style>
          <a:lnRef idx="0"/>
          <a:fillRef idx="0"/>
          <a:effectRef idx="0"/>
          <a:fontRef idx="minor"/>
        </p:style>
      </p:sp>
      <p:sp>
        <p:nvSpPr>
          <p:cNvPr id="74" name="Google Shape;108;p1"/>
          <p:cNvSpPr/>
          <p:nvPr/>
        </p:nvSpPr>
        <p:spPr>
          <a:xfrm>
            <a:off x="780840" y="9017280"/>
            <a:ext cx="2732760" cy="767880"/>
          </a:xfrm>
          <a:prstGeom prst="rect">
            <a:avLst/>
          </a:prstGeom>
          <a:noFill/>
          <a:ln w="0">
            <a:noFill/>
          </a:ln>
        </p:spPr>
        <p:style>
          <a:lnRef idx="0"/>
          <a:fillRef idx="0"/>
          <a:effectRef idx="0"/>
          <a:fontRef idx="minor"/>
        </p:style>
        <p:txBody>
          <a:bodyPr lIns="90000" rIns="90000" tIns="91440" bIns="91440" anchor="ctr">
            <a:noAutofit/>
          </a:bodyPr>
          <a:p>
            <a:pPr algn="just">
              <a:lnSpc>
                <a:spcPct val="100000"/>
              </a:lnSpc>
              <a:buNone/>
              <a:tabLst>
                <a:tab algn="l" pos="0"/>
              </a:tabLst>
            </a:pPr>
            <a:r>
              <a:rPr b="0" lang="fr-FR" sz="1100" spc="-1" strike="noStrike">
                <a:solidFill>
                  <a:srgbClr val="000000"/>
                </a:solidFill>
                <a:latin typeface="Albert Sans"/>
                <a:ea typeface="Albert Sans"/>
              </a:rPr>
              <a:t>Mettre en ligne le questionnaire d’évaluation pour les participants (Google Form par exemple, ou outil habituel de la structure)</a:t>
            </a:r>
            <a:endParaRPr b="0" lang="fr-FR" sz="1100" spc="-1" strike="noStrike">
              <a:latin typeface="Arial"/>
            </a:endParaRPr>
          </a:p>
        </p:txBody>
      </p:sp>
      <p:sp>
        <p:nvSpPr>
          <p:cNvPr id="75" name="Google Shape;109;p1"/>
          <p:cNvSpPr/>
          <p:nvPr/>
        </p:nvSpPr>
        <p:spPr>
          <a:xfrm>
            <a:off x="780840" y="9834480"/>
            <a:ext cx="2743920" cy="45468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Compléter les slides avec les cartes et données des ZFE vous concernant le +</a:t>
            </a:r>
            <a:endParaRPr b="0" lang="fr-FR" sz="1100" spc="-1" strike="noStrike">
              <a:latin typeface="Arial"/>
            </a:endParaRPr>
          </a:p>
        </p:txBody>
      </p:sp>
      <p:sp>
        <p:nvSpPr>
          <p:cNvPr id="76" name="Google Shape;110;p1"/>
          <p:cNvSpPr/>
          <p:nvPr/>
        </p:nvSpPr>
        <p:spPr>
          <a:xfrm>
            <a:off x="521280" y="9989640"/>
            <a:ext cx="144360" cy="144360"/>
          </a:xfrm>
          <a:prstGeom prst="rect">
            <a:avLst/>
          </a:prstGeom>
          <a:noFill/>
          <a:ln w="19050">
            <a:solidFill>
              <a:srgbClr val="134f5c"/>
            </a:solidFill>
            <a:round/>
          </a:ln>
        </p:spPr>
        <p:style>
          <a:lnRef idx="0"/>
          <a:fillRef idx="0"/>
          <a:effectRef idx="0"/>
          <a:fontRef idx="minor"/>
        </p:style>
      </p:sp>
      <p:sp>
        <p:nvSpPr>
          <p:cNvPr id="77" name="Google Shape;111;p1"/>
          <p:cNvSpPr/>
          <p:nvPr/>
        </p:nvSpPr>
        <p:spPr>
          <a:xfrm>
            <a:off x="3809520" y="7964640"/>
            <a:ext cx="360" cy="1657800"/>
          </a:xfrm>
          <a:custGeom>
            <a:avLst/>
            <a:gdLst/>
            <a:ahLst/>
            <a:rect l="l" t="t" r="r" b="b"/>
            <a:pathLst>
              <a:path w="21600" h="21600">
                <a:moveTo>
                  <a:pt x="0" y="0"/>
                </a:moveTo>
                <a:lnTo>
                  <a:pt x="21600" y="21600"/>
                </a:lnTo>
              </a:path>
            </a:pathLst>
          </a:custGeom>
          <a:noFill/>
          <a:ln w="19050">
            <a:solidFill>
              <a:srgbClr val="b33b8e"/>
            </a:solidFill>
            <a:prstDash val="dash"/>
            <a:round/>
            <a:headEnd len="med" type="diamond" w="med"/>
            <a:tailEnd len="med" type="diamond" w="med"/>
          </a:ln>
        </p:spPr>
        <p:style>
          <a:lnRef idx="0"/>
          <a:fillRef idx="0"/>
          <a:effectRef idx="0"/>
          <a:fontRef idx="minor"/>
        </p:style>
      </p:sp>
      <p:grpSp>
        <p:nvGrpSpPr>
          <p:cNvPr id="78" name="Google Shape;112;p1"/>
          <p:cNvGrpSpPr/>
          <p:nvPr/>
        </p:nvGrpSpPr>
        <p:grpSpPr>
          <a:xfrm>
            <a:off x="662040" y="2401920"/>
            <a:ext cx="2655360" cy="299520"/>
            <a:chOff x="662040" y="2401920"/>
            <a:chExt cx="2655360" cy="299520"/>
          </a:xfrm>
        </p:grpSpPr>
        <p:sp>
          <p:nvSpPr>
            <p:cNvPr id="79" name="Google Shape;113;p1"/>
            <p:cNvSpPr/>
            <p:nvPr/>
          </p:nvSpPr>
          <p:spPr>
            <a:xfrm>
              <a:off x="812520" y="2401920"/>
              <a:ext cx="2504880" cy="299520"/>
            </a:xfrm>
            <a:prstGeom prst="rect">
              <a:avLst/>
            </a:prstGeom>
            <a:noFill/>
            <a:ln w="0">
              <a:noFill/>
            </a:ln>
          </p:spPr>
          <p:style>
            <a:lnRef idx="0"/>
            <a:fillRef idx="0"/>
            <a:effectRef idx="0"/>
            <a:fontRef idx="minor"/>
          </p:style>
          <p:txBody>
            <a:bodyPr lIns="90000" rIns="90000" tIns="300240" bIns="300240" anchor="ctr">
              <a:noAutofit/>
            </a:bodyPr>
            <a:p>
              <a:pPr algn="just">
                <a:lnSpc>
                  <a:spcPct val="100000"/>
                </a:lnSpc>
                <a:buNone/>
                <a:tabLst>
                  <a:tab algn="l" pos="0"/>
                </a:tabLst>
              </a:pPr>
              <a:r>
                <a:rPr b="0" lang="fr-FR" sz="1100" spc="-1" strike="noStrike">
                  <a:solidFill>
                    <a:srgbClr val="000000"/>
                  </a:solidFill>
                  <a:latin typeface="Albert Sans"/>
                  <a:ea typeface="Albert Sans"/>
                </a:rPr>
                <a:t>Lister les personnes à inviter</a:t>
              </a:r>
              <a:endParaRPr b="0" lang="fr-FR" sz="1100" spc="-1" strike="noStrike">
                <a:latin typeface="Arial"/>
              </a:endParaRPr>
            </a:p>
          </p:txBody>
        </p:sp>
        <p:sp>
          <p:nvSpPr>
            <p:cNvPr id="80" name="Google Shape;114;p1"/>
            <p:cNvSpPr/>
            <p:nvPr/>
          </p:nvSpPr>
          <p:spPr>
            <a:xfrm>
              <a:off x="662040" y="2479680"/>
              <a:ext cx="144360" cy="144360"/>
            </a:xfrm>
            <a:prstGeom prst="rect">
              <a:avLst/>
            </a:prstGeom>
            <a:noFill/>
            <a:ln w="19050">
              <a:solidFill>
                <a:srgbClr val="134f5c"/>
              </a:solidFill>
              <a:round/>
            </a:ln>
          </p:spPr>
          <p:style>
            <a:lnRef idx="0"/>
            <a:fillRef idx="0"/>
            <a:effectRef idx="0"/>
            <a:fontRef idx="minor"/>
          </p:style>
        </p:sp>
      </p:grpSp>
      <p:grpSp>
        <p:nvGrpSpPr>
          <p:cNvPr id="81" name="Google Shape;115;p1"/>
          <p:cNvGrpSpPr/>
          <p:nvPr/>
        </p:nvGrpSpPr>
        <p:grpSpPr>
          <a:xfrm>
            <a:off x="662040" y="2727000"/>
            <a:ext cx="2655360" cy="465120"/>
            <a:chOff x="662040" y="2727000"/>
            <a:chExt cx="2655360" cy="465120"/>
          </a:xfrm>
        </p:grpSpPr>
        <p:sp>
          <p:nvSpPr>
            <p:cNvPr id="82" name="Google Shape;116;p1"/>
            <p:cNvSpPr/>
            <p:nvPr/>
          </p:nvSpPr>
          <p:spPr>
            <a:xfrm>
              <a:off x="812520" y="2727000"/>
              <a:ext cx="2504880" cy="465120"/>
            </a:xfrm>
            <a:prstGeom prst="rect">
              <a:avLst/>
            </a:prstGeom>
            <a:noFill/>
            <a:ln w="0">
              <a:noFill/>
            </a:ln>
          </p:spPr>
          <p:style>
            <a:lnRef idx="0"/>
            <a:fillRef idx="0"/>
            <a:effectRef idx="0"/>
            <a:fontRef idx="minor"/>
          </p:style>
          <p:txBody>
            <a:bodyPr lIns="90000" rIns="90000" tIns="91440" bIns="91440" anchor="ctr">
              <a:noAutofit/>
            </a:bodyPr>
            <a:p>
              <a:pPr algn="just">
                <a:lnSpc>
                  <a:spcPct val="100000"/>
                </a:lnSpc>
                <a:buNone/>
                <a:tabLst>
                  <a:tab algn="l" pos="0"/>
                </a:tabLst>
              </a:pPr>
              <a:r>
                <a:rPr b="0" lang="fr-FR" sz="1100" spc="-1" strike="noStrike">
                  <a:solidFill>
                    <a:srgbClr val="000000"/>
                  </a:solidFill>
                  <a:latin typeface="Albert Sans"/>
                  <a:ea typeface="Albert Sans"/>
                </a:rPr>
                <a:t>Envoyer le mail d’invitation avec le lien de la visio ou l’adresse de la salle</a:t>
              </a:r>
              <a:endParaRPr b="0" lang="fr-FR" sz="1100" spc="-1" strike="noStrike">
                <a:latin typeface="Arial"/>
              </a:endParaRPr>
            </a:p>
          </p:txBody>
        </p:sp>
        <p:sp>
          <p:nvSpPr>
            <p:cNvPr id="83" name="Google Shape;117;p1"/>
            <p:cNvSpPr/>
            <p:nvPr/>
          </p:nvSpPr>
          <p:spPr>
            <a:xfrm>
              <a:off x="662040" y="2887560"/>
              <a:ext cx="144360" cy="144360"/>
            </a:xfrm>
            <a:prstGeom prst="rect">
              <a:avLst/>
            </a:prstGeom>
            <a:noFill/>
            <a:ln w="19050">
              <a:solidFill>
                <a:srgbClr val="134f5c"/>
              </a:solidFill>
              <a:round/>
            </a:ln>
          </p:spPr>
          <p:style>
            <a:lnRef idx="0"/>
            <a:fillRef idx="0"/>
            <a:effectRef idx="0"/>
            <a:fontRef idx="minor"/>
          </p:style>
        </p:sp>
      </p:grpSp>
      <p:grpSp>
        <p:nvGrpSpPr>
          <p:cNvPr id="84" name="Google Shape;118;p1"/>
          <p:cNvGrpSpPr/>
          <p:nvPr/>
        </p:nvGrpSpPr>
        <p:grpSpPr>
          <a:xfrm>
            <a:off x="662040" y="3217680"/>
            <a:ext cx="2655360" cy="299520"/>
            <a:chOff x="662040" y="3217680"/>
            <a:chExt cx="2655360" cy="299520"/>
          </a:xfrm>
        </p:grpSpPr>
        <p:sp>
          <p:nvSpPr>
            <p:cNvPr id="85" name="Google Shape;119;p1"/>
            <p:cNvSpPr/>
            <p:nvPr/>
          </p:nvSpPr>
          <p:spPr>
            <a:xfrm>
              <a:off x="812520" y="3217680"/>
              <a:ext cx="2504880" cy="299520"/>
            </a:xfrm>
            <a:prstGeom prst="rect">
              <a:avLst/>
            </a:prstGeom>
            <a:noFill/>
            <a:ln w="0">
              <a:noFill/>
            </a:ln>
          </p:spPr>
          <p:style>
            <a:lnRef idx="0"/>
            <a:fillRef idx="0"/>
            <a:effectRef idx="0"/>
            <a:fontRef idx="minor"/>
          </p:style>
          <p:txBody>
            <a:bodyPr lIns="90000" rIns="90000" tIns="300240" bIns="300240" anchor="ctr">
              <a:noAutofit/>
            </a:bodyPr>
            <a:p>
              <a:pPr algn="just">
                <a:lnSpc>
                  <a:spcPct val="100000"/>
                </a:lnSpc>
                <a:buNone/>
                <a:tabLst>
                  <a:tab algn="l" pos="0"/>
                </a:tabLst>
              </a:pPr>
              <a:r>
                <a:rPr b="0" lang="fr-FR" sz="1100" spc="-1" strike="noStrike">
                  <a:solidFill>
                    <a:srgbClr val="000000"/>
                  </a:solidFill>
                  <a:latin typeface="Albert Sans"/>
                  <a:ea typeface="Albert Sans"/>
                </a:rPr>
                <a:t>Suivre les inscriptions</a:t>
              </a:r>
              <a:endParaRPr b="0" lang="fr-FR" sz="1100" spc="-1" strike="noStrike">
                <a:latin typeface="Arial"/>
              </a:endParaRPr>
            </a:p>
          </p:txBody>
        </p:sp>
        <p:sp>
          <p:nvSpPr>
            <p:cNvPr id="86" name="Google Shape;120;p1"/>
            <p:cNvSpPr/>
            <p:nvPr/>
          </p:nvSpPr>
          <p:spPr>
            <a:xfrm>
              <a:off x="662040" y="3295440"/>
              <a:ext cx="144360" cy="144360"/>
            </a:xfrm>
            <a:prstGeom prst="rect">
              <a:avLst/>
            </a:prstGeom>
            <a:noFill/>
            <a:ln w="19050">
              <a:solidFill>
                <a:srgbClr val="134f5c"/>
              </a:solidFill>
              <a:round/>
            </a:ln>
          </p:spPr>
          <p:style>
            <a:lnRef idx="0"/>
            <a:fillRef idx="0"/>
            <a:effectRef idx="0"/>
            <a:fontRef idx="minor"/>
          </p:style>
        </p:sp>
      </p:grpSp>
      <p:grpSp>
        <p:nvGrpSpPr>
          <p:cNvPr id="87" name="Google Shape;121;p1"/>
          <p:cNvGrpSpPr/>
          <p:nvPr/>
        </p:nvGrpSpPr>
        <p:grpSpPr>
          <a:xfrm>
            <a:off x="662040" y="1991880"/>
            <a:ext cx="2743920" cy="502560"/>
            <a:chOff x="662040" y="1991880"/>
            <a:chExt cx="2743920" cy="502560"/>
          </a:xfrm>
        </p:grpSpPr>
        <p:sp>
          <p:nvSpPr>
            <p:cNvPr id="88" name="Google Shape;122;p1"/>
            <p:cNvSpPr/>
            <p:nvPr/>
          </p:nvSpPr>
          <p:spPr>
            <a:xfrm>
              <a:off x="812520" y="1991880"/>
              <a:ext cx="2593440" cy="502560"/>
            </a:xfrm>
            <a:prstGeom prst="rect">
              <a:avLst/>
            </a:prstGeom>
            <a:noFill/>
            <a:ln w="0">
              <a:noFill/>
            </a:ln>
          </p:spPr>
          <p:style>
            <a:lnRef idx="0"/>
            <a:fillRef idx="0"/>
            <a:effectRef idx="0"/>
            <a:fontRef idx="minor"/>
          </p:style>
          <p:txBody>
            <a:bodyPr lIns="90000" rIns="90000" tIns="84240" bIns="84240" anchor="ctr">
              <a:spAutoFit/>
            </a:bodyPr>
            <a:p>
              <a:pPr algn="just">
                <a:lnSpc>
                  <a:spcPct val="100000"/>
                </a:lnSpc>
                <a:buNone/>
                <a:tabLst>
                  <a:tab algn="l" pos="0"/>
                </a:tabLst>
              </a:pPr>
              <a:r>
                <a:rPr b="0" lang="fr-FR" sz="1100" spc="-1" strike="noStrike">
                  <a:solidFill>
                    <a:srgbClr val="000000"/>
                  </a:solidFill>
                  <a:latin typeface="Albert Sans"/>
                  <a:ea typeface="Albert Sans"/>
                </a:rPr>
                <a:t>Réserver une salle ou créer un lien visio</a:t>
              </a:r>
              <a:endParaRPr b="0" lang="fr-FR" sz="1100" spc="-1" strike="noStrike">
                <a:latin typeface="Arial"/>
              </a:endParaRPr>
            </a:p>
          </p:txBody>
        </p:sp>
        <p:sp>
          <p:nvSpPr>
            <p:cNvPr id="89" name="Google Shape;123;p1"/>
            <p:cNvSpPr/>
            <p:nvPr/>
          </p:nvSpPr>
          <p:spPr>
            <a:xfrm>
              <a:off x="662040" y="2169720"/>
              <a:ext cx="144360" cy="144360"/>
            </a:xfrm>
            <a:prstGeom prst="rect">
              <a:avLst/>
            </a:prstGeom>
            <a:noFill/>
            <a:ln w="19050">
              <a:solidFill>
                <a:srgbClr val="134f5c"/>
              </a:solidFill>
              <a:round/>
            </a:ln>
          </p:spPr>
          <p:style>
            <a:lnRef idx="0"/>
            <a:fillRef idx="0"/>
            <a:effectRef idx="0"/>
            <a:fontRef idx="minor"/>
          </p:style>
        </p:sp>
      </p:grpSp>
      <p:grpSp>
        <p:nvGrpSpPr>
          <p:cNvPr id="90" name="Google Shape;124;p1"/>
          <p:cNvGrpSpPr/>
          <p:nvPr/>
        </p:nvGrpSpPr>
        <p:grpSpPr>
          <a:xfrm>
            <a:off x="662040" y="3666600"/>
            <a:ext cx="2655360" cy="299520"/>
            <a:chOff x="662040" y="3666600"/>
            <a:chExt cx="2655360" cy="299520"/>
          </a:xfrm>
        </p:grpSpPr>
        <p:sp>
          <p:nvSpPr>
            <p:cNvPr id="91" name="Google Shape;125;p1"/>
            <p:cNvSpPr/>
            <p:nvPr/>
          </p:nvSpPr>
          <p:spPr>
            <a:xfrm>
              <a:off x="812520" y="3666600"/>
              <a:ext cx="2504880" cy="299520"/>
            </a:xfrm>
            <a:prstGeom prst="rect">
              <a:avLst/>
            </a:prstGeom>
            <a:noFill/>
            <a:ln w="0">
              <a:noFill/>
            </a:ln>
          </p:spPr>
          <p:style>
            <a:lnRef idx="0"/>
            <a:fillRef idx="0"/>
            <a:effectRef idx="0"/>
            <a:fontRef idx="minor"/>
          </p:style>
          <p:txBody>
            <a:bodyPr lIns="90000" rIns="90000" tIns="300240" bIns="300240" anchor="ctr">
              <a:noAutofit/>
            </a:bodyPr>
            <a:p>
              <a:pPr algn="just">
                <a:lnSpc>
                  <a:spcPct val="100000"/>
                </a:lnSpc>
                <a:buNone/>
                <a:tabLst>
                  <a:tab algn="l" pos="0"/>
                </a:tabLst>
              </a:pPr>
              <a:r>
                <a:rPr b="0" lang="fr-FR" sz="1100" spc="-1" strike="noStrike">
                  <a:solidFill>
                    <a:srgbClr val="000000"/>
                  </a:solidFill>
                  <a:latin typeface="Albert Sans"/>
                  <a:ea typeface="Albert Sans"/>
                </a:rPr>
                <a:t>Lire le déroulé adapté au mode choisi (visio/présentiel) et les supports</a:t>
              </a:r>
              <a:endParaRPr b="0" lang="fr-FR" sz="1100" spc="-1" strike="noStrike">
                <a:latin typeface="Arial"/>
              </a:endParaRPr>
            </a:p>
          </p:txBody>
        </p:sp>
        <p:sp>
          <p:nvSpPr>
            <p:cNvPr id="92" name="Google Shape;126;p1"/>
            <p:cNvSpPr/>
            <p:nvPr/>
          </p:nvSpPr>
          <p:spPr>
            <a:xfrm>
              <a:off x="662040" y="3744360"/>
              <a:ext cx="144360" cy="144360"/>
            </a:xfrm>
            <a:prstGeom prst="rect">
              <a:avLst/>
            </a:prstGeom>
            <a:noFill/>
            <a:ln w="19050">
              <a:solidFill>
                <a:srgbClr val="134f5c"/>
              </a:solidFill>
              <a:round/>
            </a:ln>
          </p:spPr>
          <p:style>
            <a:lnRef idx="0"/>
            <a:fillRef idx="0"/>
            <a:effectRef idx="0"/>
            <a:fontRef idx="minor"/>
          </p:style>
        </p:sp>
      </p:grpSp>
      <p:grpSp>
        <p:nvGrpSpPr>
          <p:cNvPr id="93" name="Google Shape;127;p1"/>
          <p:cNvGrpSpPr/>
          <p:nvPr/>
        </p:nvGrpSpPr>
        <p:grpSpPr>
          <a:xfrm>
            <a:off x="662040" y="4027680"/>
            <a:ext cx="2655360" cy="519480"/>
            <a:chOff x="662040" y="4027680"/>
            <a:chExt cx="2655360" cy="519480"/>
          </a:xfrm>
        </p:grpSpPr>
        <p:sp>
          <p:nvSpPr>
            <p:cNvPr id="94" name="Google Shape;128;p1"/>
            <p:cNvSpPr/>
            <p:nvPr/>
          </p:nvSpPr>
          <p:spPr>
            <a:xfrm>
              <a:off x="812520" y="4027680"/>
              <a:ext cx="2504880" cy="519480"/>
            </a:xfrm>
            <a:prstGeom prst="rect">
              <a:avLst/>
            </a:prstGeom>
            <a:noFill/>
            <a:ln w="0">
              <a:noFill/>
            </a:ln>
          </p:spPr>
          <p:style>
            <a:lnRef idx="0"/>
            <a:fillRef idx="0"/>
            <a:effectRef idx="0"/>
            <a:fontRef idx="minor"/>
          </p:style>
          <p:txBody>
            <a:bodyPr lIns="90000" rIns="90000" tIns="91440" bIns="91440" anchor="ctr">
              <a:noAutofit/>
            </a:bodyPr>
            <a:p>
              <a:pPr algn="just">
                <a:lnSpc>
                  <a:spcPct val="100000"/>
                </a:lnSpc>
                <a:buNone/>
                <a:tabLst>
                  <a:tab algn="l" pos="0"/>
                </a:tabLst>
              </a:pPr>
              <a:r>
                <a:rPr b="0" lang="fr-FR" sz="1100" spc="-1" strike="noStrike">
                  <a:solidFill>
                    <a:srgbClr val="000000"/>
                  </a:solidFill>
                  <a:latin typeface="Albert Sans"/>
                  <a:ea typeface="Albert Sans"/>
                </a:rPr>
                <a:t>Définir qui fait quoi (organisation, animation, introduction de l’atelier)</a:t>
              </a:r>
              <a:endParaRPr b="0" lang="fr-FR" sz="1100" spc="-1" strike="noStrike">
                <a:latin typeface="Arial"/>
              </a:endParaRPr>
            </a:p>
          </p:txBody>
        </p:sp>
        <p:sp>
          <p:nvSpPr>
            <p:cNvPr id="95" name="Google Shape;129;p1"/>
            <p:cNvSpPr/>
            <p:nvPr/>
          </p:nvSpPr>
          <p:spPr>
            <a:xfrm>
              <a:off x="662040" y="4197960"/>
              <a:ext cx="144360" cy="144360"/>
            </a:xfrm>
            <a:prstGeom prst="rect">
              <a:avLst/>
            </a:prstGeom>
            <a:noFill/>
            <a:ln w="19050">
              <a:solidFill>
                <a:srgbClr val="134f5c"/>
              </a:solidFill>
              <a:round/>
            </a:ln>
          </p:spPr>
          <p:style>
            <a:lnRef idx="0"/>
            <a:fillRef idx="0"/>
            <a:effectRef idx="0"/>
            <a:fontRef idx="minor"/>
          </p:style>
        </p:sp>
      </p:grpSp>
      <p:sp>
        <p:nvSpPr>
          <p:cNvPr id="96" name="Google Shape;130;p1"/>
          <p:cNvSpPr/>
          <p:nvPr/>
        </p:nvSpPr>
        <p:spPr>
          <a:xfrm>
            <a:off x="4051800" y="2307240"/>
            <a:ext cx="3089160" cy="662760"/>
          </a:xfrm>
          <a:prstGeom prst="rect">
            <a:avLst/>
          </a:prstGeom>
          <a:noFill/>
          <a:ln w="0">
            <a:noFill/>
          </a:ln>
        </p:spPr>
        <p:style>
          <a:lnRef idx="0"/>
          <a:fillRef idx="0"/>
          <a:effectRef idx="0"/>
          <a:fontRef idx="minor"/>
        </p:style>
        <p:txBody>
          <a:bodyPr lIns="90000" rIns="90000" tIns="91440" bIns="91440" anchor="ctr">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Prévoir 2 animateurs et se répartir l’organisation : 1 animateur + 1 maître du temps (qui répond dans le chat en distanciel) par exemple</a:t>
            </a:r>
            <a:endParaRPr b="0" lang="fr-FR" sz="11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7" name="Google Shape;135;p2"/>
          <p:cNvSpPr/>
          <p:nvPr/>
        </p:nvSpPr>
        <p:spPr>
          <a:xfrm>
            <a:off x="564480" y="741600"/>
            <a:ext cx="2772360" cy="349920"/>
          </a:xfrm>
          <a:prstGeom prst="roundRect">
            <a:avLst>
              <a:gd name="adj" fmla="val 16667"/>
            </a:avLst>
          </a:prstGeom>
          <a:solidFill>
            <a:srgbClr val="d0e0e3"/>
          </a:solidFill>
          <a:ln w="0">
            <a:noFill/>
          </a:ln>
        </p:spPr>
        <p:style>
          <a:lnRef idx="0"/>
          <a:fillRef idx="0"/>
          <a:effectRef idx="0"/>
          <a:fontRef idx="minor"/>
        </p:style>
      </p:sp>
      <p:sp>
        <p:nvSpPr>
          <p:cNvPr id="98" name="Google Shape;136;p2"/>
          <p:cNvSpPr/>
          <p:nvPr/>
        </p:nvSpPr>
        <p:spPr>
          <a:xfrm>
            <a:off x="706680" y="616680"/>
            <a:ext cx="1809720" cy="299520"/>
          </a:xfrm>
          <a:prstGeom prst="rect">
            <a:avLst/>
          </a:prstGeom>
          <a:noFill/>
          <a:ln w="0">
            <a:noFill/>
          </a:ln>
        </p:spPr>
        <p:style>
          <a:lnRef idx="0"/>
          <a:fillRef idx="0"/>
          <a:effectRef idx="0"/>
          <a:fontRef idx="minor"/>
        </p:style>
        <p:txBody>
          <a:bodyPr lIns="90000" rIns="90000" tIns="300240" bIns="300240" anchor="t">
            <a:noAutofit/>
          </a:bodyPr>
          <a:p>
            <a:pPr algn="r">
              <a:lnSpc>
                <a:spcPct val="100000"/>
              </a:lnSpc>
              <a:buNone/>
              <a:tabLst>
                <a:tab algn="l" pos="0"/>
              </a:tabLst>
            </a:pPr>
            <a:r>
              <a:rPr b="1" lang="fr-FR" sz="1200" spc="-1" strike="noStrike">
                <a:solidFill>
                  <a:srgbClr val="000000"/>
                </a:solidFill>
                <a:latin typeface="Albert Sans"/>
                <a:ea typeface="Albert Sans"/>
              </a:rPr>
              <a:t>La veille de l’atelier</a:t>
            </a:r>
            <a:endParaRPr b="0" lang="fr-FR" sz="1200" spc="-1" strike="noStrike">
              <a:latin typeface="Arial"/>
            </a:endParaRPr>
          </a:p>
        </p:txBody>
      </p:sp>
      <p:pic>
        <p:nvPicPr>
          <p:cNvPr id="99" name="Google Shape;137;p2" descr=""/>
          <p:cNvPicPr/>
          <p:nvPr/>
        </p:nvPicPr>
        <p:blipFill>
          <a:blip r:embed="rId1"/>
          <a:stretch/>
        </p:blipFill>
        <p:spPr>
          <a:xfrm>
            <a:off x="2529360" y="421920"/>
            <a:ext cx="743760" cy="743760"/>
          </a:xfrm>
          <a:prstGeom prst="rect">
            <a:avLst/>
          </a:prstGeom>
          <a:ln w="0">
            <a:noFill/>
          </a:ln>
        </p:spPr>
      </p:pic>
      <p:sp>
        <p:nvSpPr>
          <p:cNvPr id="100" name="Google Shape;138;p2"/>
          <p:cNvSpPr/>
          <p:nvPr/>
        </p:nvSpPr>
        <p:spPr>
          <a:xfrm>
            <a:off x="564480" y="1413000"/>
            <a:ext cx="144360" cy="144360"/>
          </a:xfrm>
          <a:prstGeom prst="rect">
            <a:avLst/>
          </a:prstGeom>
          <a:noFill/>
          <a:ln w="19050">
            <a:solidFill>
              <a:srgbClr val="134f5c"/>
            </a:solidFill>
            <a:round/>
          </a:ln>
        </p:spPr>
        <p:style>
          <a:lnRef idx="0"/>
          <a:fillRef idx="0"/>
          <a:effectRef idx="0"/>
          <a:fontRef idx="minor"/>
        </p:style>
      </p:sp>
      <p:sp>
        <p:nvSpPr>
          <p:cNvPr id="101" name="Google Shape;139;p2"/>
          <p:cNvSpPr/>
          <p:nvPr/>
        </p:nvSpPr>
        <p:spPr>
          <a:xfrm>
            <a:off x="831240" y="1252800"/>
            <a:ext cx="2505240" cy="46512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Mettre le diaporama en local pour éviter tout problème technique</a:t>
            </a:r>
            <a:endParaRPr b="0" lang="fr-FR" sz="1100" spc="-1" strike="noStrike">
              <a:latin typeface="Arial"/>
            </a:endParaRPr>
          </a:p>
        </p:txBody>
      </p:sp>
      <p:sp>
        <p:nvSpPr>
          <p:cNvPr id="102" name="Google Shape;140;p2"/>
          <p:cNvSpPr/>
          <p:nvPr/>
        </p:nvSpPr>
        <p:spPr>
          <a:xfrm>
            <a:off x="564480" y="1957680"/>
            <a:ext cx="144360" cy="144360"/>
          </a:xfrm>
          <a:prstGeom prst="rect">
            <a:avLst/>
          </a:prstGeom>
          <a:noFill/>
          <a:ln w="19050">
            <a:solidFill>
              <a:srgbClr val="134f5c"/>
            </a:solidFill>
            <a:round/>
          </a:ln>
        </p:spPr>
        <p:style>
          <a:lnRef idx="0"/>
          <a:fillRef idx="0"/>
          <a:effectRef idx="0"/>
          <a:fontRef idx="minor"/>
        </p:style>
      </p:sp>
      <p:sp>
        <p:nvSpPr>
          <p:cNvPr id="103" name="Google Shape;141;p2"/>
          <p:cNvSpPr/>
          <p:nvPr/>
        </p:nvSpPr>
        <p:spPr>
          <a:xfrm>
            <a:off x="831240" y="1708560"/>
            <a:ext cx="2505240" cy="64260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Programmer l’envoi par mail du flyer post-intervention (à envoyer directement après l’atelier)</a:t>
            </a:r>
            <a:endParaRPr b="0" lang="fr-FR" sz="1100" spc="-1" strike="noStrike">
              <a:latin typeface="Arial"/>
            </a:endParaRPr>
          </a:p>
        </p:txBody>
      </p:sp>
      <p:sp>
        <p:nvSpPr>
          <p:cNvPr id="104" name="Google Shape;142;p2"/>
          <p:cNvSpPr/>
          <p:nvPr/>
        </p:nvSpPr>
        <p:spPr>
          <a:xfrm>
            <a:off x="564480" y="2903400"/>
            <a:ext cx="144360" cy="144360"/>
          </a:xfrm>
          <a:prstGeom prst="rect">
            <a:avLst/>
          </a:prstGeom>
          <a:noFill/>
          <a:ln w="19050">
            <a:solidFill>
              <a:srgbClr val="134f5c"/>
            </a:solidFill>
            <a:round/>
          </a:ln>
        </p:spPr>
        <p:style>
          <a:lnRef idx="0"/>
          <a:fillRef idx="0"/>
          <a:effectRef idx="0"/>
          <a:fontRef idx="minor"/>
        </p:style>
      </p:sp>
      <p:sp>
        <p:nvSpPr>
          <p:cNvPr id="105" name="Google Shape;143;p2"/>
          <p:cNvSpPr/>
          <p:nvPr/>
        </p:nvSpPr>
        <p:spPr>
          <a:xfrm>
            <a:off x="831240" y="2379960"/>
            <a:ext cx="2505240" cy="119088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En présentiel organiser la salle : disposition des tables et chaises, accrochage des supports, préparation du paperboard pour les post-it des intentions d’action, test du vidéoprojecteur et de l’enceinte</a:t>
            </a:r>
            <a:endParaRPr b="0" lang="fr-FR" sz="1100" spc="-1" strike="noStrike">
              <a:latin typeface="Arial"/>
            </a:endParaRPr>
          </a:p>
        </p:txBody>
      </p:sp>
      <p:sp>
        <p:nvSpPr>
          <p:cNvPr id="106" name="Google Shape;144;p2"/>
          <p:cNvSpPr/>
          <p:nvPr/>
        </p:nvSpPr>
        <p:spPr>
          <a:xfrm>
            <a:off x="380880" y="5943960"/>
            <a:ext cx="2955240" cy="81432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Ne faites pas l’impasse sur les transitions, elles permettent de donner une cohérence à l’ensemble</a:t>
            </a:r>
            <a:endParaRPr b="0" lang="fr-FR" sz="1100" spc="-1" strike="noStrike">
              <a:latin typeface="Arial"/>
            </a:endParaRPr>
          </a:p>
        </p:txBody>
      </p:sp>
      <p:sp>
        <p:nvSpPr>
          <p:cNvPr id="107" name="Google Shape;145;p2"/>
          <p:cNvSpPr/>
          <p:nvPr/>
        </p:nvSpPr>
        <p:spPr>
          <a:xfrm>
            <a:off x="380880" y="5022000"/>
            <a:ext cx="2955240" cy="56556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Restez attentif au timing : le co-animateur peut garder l’oeil sur le temps</a:t>
            </a:r>
            <a:endParaRPr b="0" lang="fr-FR" sz="1100" spc="-1" strike="noStrike">
              <a:latin typeface="Arial"/>
            </a:endParaRPr>
          </a:p>
        </p:txBody>
      </p:sp>
      <p:sp>
        <p:nvSpPr>
          <p:cNvPr id="108" name="Google Shape;146;p2"/>
          <p:cNvSpPr/>
          <p:nvPr/>
        </p:nvSpPr>
        <p:spPr>
          <a:xfrm>
            <a:off x="380880" y="4402800"/>
            <a:ext cx="2955240" cy="66744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Faites une « répétition générale » si vous le pouvez, pour vous assurer de la fluidité des transitions</a:t>
            </a:r>
            <a:endParaRPr b="0" lang="fr-FR" sz="1100" spc="-1" strike="noStrike">
              <a:latin typeface="Arial"/>
            </a:endParaRPr>
          </a:p>
        </p:txBody>
      </p:sp>
      <p:sp>
        <p:nvSpPr>
          <p:cNvPr id="109" name="Google Shape;147;p2"/>
          <p:cNvSpPr/>
          <p:nvPr/>
        </p:nvSpPr>
        <p:spPr>
          <a:xfrm>
            <a:off x="3768480" y="640800"/>
            <a:ext cx="3489120" cy="2927880"/>
          </a:xfrm>
          <a:prstGeom prst="roundRect">
            <a:avLst>
              <a:gd name="adj" fmla="val 16667"/>
            </a:avLst>
          </a:prstGeom>
          <a:solidFill>
            <a:srgbClr val="fff2cc"/>
          </a:solidFill>
          <a:ln w="0">
            <a:noFill/>
          </a:ln>
        </p:spPr>
        <p:style>
          <a:lnRef idx="0"/>
          <a:fillRef idx="0"/>
          <a:effectRef idx="0"/>
          <a:fontRef idx="minor"/>
        </p:style>
      </p:sp>
      <p:sp>
        <p:nvSpPr>
          <p:cNvPr id="110" name="Google Shape;148;p2"/>
          <p:cNvSpPr/>
          <p:nvPr/>
        </p:nvSpPr>
        <p:spPr>
          <a:xfrm>
            <a:off x="3953160" y="506880"/>
            <a:ext cx="2052000" cy="730440"/>
          </a:xfrm>
          <a:prstGeom prst="rect">
            <a:avLst/>
          </a:prstGeom>
          <a:noFill/>
          <a:ln w="0">
            <a:noFill/>
          </a:ln>
        </p:spPr>
        <p:style>
          <a:lnRef idx="0"/>
          <a:fillRef idx="0"/>
          <a:effectRef idx="0"/>
          <a:fontRef idx="minor"/>
        </p:style>
        <p:txBody>
          <a:bodyPr lIns="90000" rIns="90000" tIns="365760" bIns="365760" anchor="t">
            <a:spAutoFit/>
          </a:bodyPr>
          <a:p>
            <a:pPr algn="ctr">
              <a:lnSpc>
                <a:spcPct val="100000"/>
              </a:lnSpc>
              <a:buNone/>
              <a:tabLst>
                <a:tab algn="l" pos="0"/>
              </a:tabLst>
            </a:pPr>
            <a:r>
              <a:rPr b="1" lang="fr-FR" sz="1200" spc="-1" strike="noStrike">
                <a:solidFill>
                  <a:srgbClr val="000000"/>
                </a:solidFill>
                <a:latin typeface="Albert Sans"/>
                <a:ea typeface="Albert Sans"/>
              </a:rPr>
              <a:t>La salle pour le présentiel</a:t>
            </a:r>
            <a:endParaRPr b="0" lang="fr-FR" sz="1200" spc="-1" strike="noStrike">
              <a:latin typeface="Arial"/>
            </a:endParaRPr>
          </a:p>
        </p:txBody>
      </p:sp>
      <p:pic>
        <p:nvPicPr>
          <p:cNvPr id="111" name="Google Shape;149;p2" descr=""/>
          <p:cNvPicPr/>
          <p:nvPr/>
        </p:nvPicPr>
        <p:blipFill>
          <a:blip r:embed="rId2"/>
          <a:stretch/>
        </p:blipFill>
        <p:spPr>
          <a:xfrm>
            <a:off x="6008400" y="213840"/>
            <a:ext cx="952200" cy="952200"/>
          </a:xfrm>
          <a:prstGeom prst="rect">
            <a:avLst/>
          </a:prstGeom>
          <a:ln w="0">
            <a:noFill/>
          </a:ln>
        </p:spPr>
      </p:pic>
      <p:sp>
        <p:nvSpPr>
          <p:cNvPr id="112" name="Google Shape;150;p2"/>
          <p:cNvSpPr/>
          <p:nvPr/>
        </p:nvSpPr>
        <p:spPr>
          <a:xfrm>
            <a:off x="3768480" y="1056240"/>
            <a:ext cx="3489120" cy="2329560"/>
          </a:xfrm>
          <a:prstGeom prst="rect">
            <a:avLst/>
          </a:prstGeom>
          <a:noFill/>
          <a:ln w="0">
            <a:noFill/>
          </a:ln>
        </p:spPr>
        <p:style>
          <a:lnRef idx="0"/>
          <a:fillRef idx="0"/>
          <a:effectRef idx="0"/>
          <a:fontRef idx="minor"/>
        </p:style>
        <p:txBody>
          <a:bodyPr lIns="90000" rIns="90000" tIns="91440" bIns="91440" anchor="t">
            <a:spAutoFit/>
          </a:bodyPr>
          <a:p>
            <a:pPr marL="457200" indent="-298440" algn="just">
              <a:lnSpc>
                <a:spcPct val="107000"/>
              </a:lnSpc>
              <a:buClr>
                <a:srgbClr val="000000"/>
              </a:buClr>
              <a:buFont typeface="Albert Sans"/>
              <a:buChar char="●"/>
            </a:pPr>
            <a:r>
              <a:rPr b="0" lang="fr-FR" sz="1100" spc="-1" strike="noStrike">
                <a:solidFill>
                  <a:srgbClr val="000000"/>
                </a:solidFill>
                <a:latin typeface="Albert Sans"/>
                <a:ea typeface="Albert Sans"/>
              </a:rPr>
              <a:t>Une salle spacieuse pour permettre des déplacements pour des temps interactifs plus fluides </a:t>
            </a:r>
            <a:endParaRPr b="0" lang="fr-FR" sz="1100" spc="-1" strike="noStrike">
              <a:latin typeface="Arial"/>
            </a:endParaRPr>
          </a:p>
          <a:p>
            <a:pPr marL="457200" indent="-298440" algn="just">
              <a:lnSpc>
                <a:spcPct val="107000"/>
              </a:lnSpc>
              <a:buClr>
                <a:srgbClr val="000000"/>
              </a:buClr>
              <a:buFont typeface="Albert Sans"/>
              <a:buChar char="●"/>
            </a:pPr>
            <a:r>
              <a:rPr b="0" lang="fr-FR" sz="1100" spc="-1" strike="noStrike">
                <a:solidFill>
                  <a:srgbClr val="000000"/>
                </a:solidFill>
                <a:latin typeface="Albert Sans"/>
                <a:ea typeface="Albert Sans"/>
              </a:rPr>
              <a:t>Des tables pour que les participants puissent avoir devant eux les stylos et papiers </a:t>
            </a:r>
            <a:endParaRPr b="0" lang="fr-FR" sz="1100" spc="-1" strike="noStrike">
              <a:latin typeface="Arial"/>
            </a:endParaRPr>
          </a:p>
          <a:p>
            <a:pPr marL="457200" indent="-298440" algn="just">
              <a:lnSpc>
                <a:spcPct val="107000"/>
              </a:lnSpc>
              <a:buClr>
                <a:srgbClr val="000000"/>
              </a:buClr>
              <a:buFont typeface="Albert Sans"/>
              <a:buChar char="●"/>
            </a:pPr>
            <a:r>
              <a:rPr b="0" lang="fr-FR" sz="1100" spc="-1" strike="noStrike">
                <a:solidFill>
                  <a:srgbClr val="000000"/>
                </a:solidFill>
                <a:latin typeface="Albert Sans"/>
                <a:ea typeface="Albert Sans"/>
              </a:rPr>
              <a:t>Une table à l’entrée avec les punaises dans des bocaux étiquetés devant les cartes périmètres accrochées au mur </a:t>
            </a:r>
            <a:endParaRPr b="0" lang="fr-FR" sz="1100" spc="-1" strike="noStrike">
              <a:latin typeface="Arial"/>
            </a:endParaRPr>
          </a:p>
          <a:p>
            <a:pPr marL="457200" indent="-298440" algn="just">
              <a:lnSpc>
                <a:spcPct val="107000"/>
              </a:lnSpc>
              <a:buClr>
                <a:srgbClr val="000000"/>
              </a:buClr>
              <a:buFont typeface="Albert Sans"/>
              <a:buChar char="●"/>
            </a:pPr>
            <a:r>
              <a:rPr b="0" lang="fr-FR" sz="1100" spc="-1" strike="noStrike">
                <a:solidFill>
                  <a:srgbClr val="000000"/>
                </a:solidFill>
                <a:latin typeface="Albert Sans"/>
                <a:ea typeface="Albert Sans"/>
              </a:rPr>
              <a:t>Un vidéoprojecteur avec écran visible de l’ensemble des participants</a:t>
            </a:r>
            <a:endParaRPr b="0" lang="fr-FR" sz="1100" spc="-1" strike="noStrike">
              <a:latin typeface="Arial"/>
            </a:endParaRPr>
          </a:p>
          <a:p>
            <a:pPr marL="457200" indent="-298440" algn="just">
              <a:lnSpc>
                <a:spcPct val="107000"/>
              </a:lnSpc>
              <a:buClr>
                <a:srgbClr val="000000"/>
              </a:buClr>
              <a:buFont typeface="Albert Sans"/>
              <a:buChar char="●"/>
            </a:pPr>
            <a:r>
              <a:rPr b="0" lang="fr-FR" sz="1100" spc="-1" strike="noStrike">
                <a:solidFill>
                  <a:srgbClr val="000000"/>
                </a:solidFill>
                <a:latin typeface="Albert Sans"/>
                <a:ea typeface="Albert Sans"/>
              </a:rPr>
              <a:t>Un paperboard avec de la place autour pour venir y reporter les post-its d’engagement</a:t>
            </a:r>
            <a:endParaRPr b="0" lang="fr-FR" sz="1100" spc="-1" strike="noStrike">
              <a:latin typeface="Arial"/>
            </a:endParaRPr>
          </a:p>
        </p:txBody>
      </p:sp>
      <p:sp>
        <p:nvSpPr>
          <p:cNvPr id="113" name="Google Shape;151;p2"/>
          <p:cNvSpPr/>
          <p:nvPr/>
        </p:nvSpPr>
        <p:spPr>
          <a:xfrm>
            <a:off x="564480" y="3972960"/>
            <a:ext cx="2772360" cy="349920"/>
          </a:xfrm>
          <a:prstGeom prst="roundRect">
            <a:avLst>
              <a:gd name="adj" fmla="val 16667"/>
            </a:avLst>
          </a:prstGeom>
          <a:solidFill>
            <a:srgbClr val="d9d2e9"/>
          </a:solidFill>
          <a:ln w="0">
            <a:noFill/>
          </a:ln>
        </p:spPr>
        <p:style>
          <a:lnRef idx="0"/>
          <a:fillRef idx="0"/>
          <a:effectRef idx="0"/>
          <a:fontRef idx="minor"/>
        </p:style>
      </p:sp>
      <p:sp>
        <p:nvSpPr>
          <p:cNvPr id="114" name="Google Shape;152;p2"/>
          <p:cNvSpPr/>
          <p:nvPr/>
        </p:nvSpPr>
        <p:spPr>
          <a:xfrm>
            <a:off x="743400" y="3929400"/>
            <a:ext cx="2414520" cy="299520"/>
          </a:xfrm>
          <a:prstGeom prst="rect">
            <a:avLst/>
          </a:prstGeom>
          <a:noFill/>
          <a:ln w="0">
            <a:noFill/>
          </a:ln>
        </p:spPr>
        <p:style>
          <a:lnRef idx="0"/>
          <a:fillRef idx="0"/>
          <a:effectRef idx="0"/>
          <a:fontRef idx="minor"/>
        </p:style>
        <p:txBody>
          <a:bodyPr lIns="90000" rIns="90000" tIns="300240" bIns="300240" anchor="t">
            <a:noAutofit/>
          </a:bodyPr>
          <a:p>
            <a:pPr>
              <a:lnSpc>
                <a:spcPct val="100000"/>
              </a:lnSpc>
              <a:buNone/>
              <a:tabLst>
                <a:tab algn="l" pos="0"/>
              </a:tabLst>
            </a:pPr>
            <a:r>
              <a:rPr b="1" lang="fr-FR" sz="1200" spc="-1" strike="noStrike">
                <a:solidFill>
                  <a:srgbClr val="000000"/>
                </a:solidFill>
                <a:latin typeface="Albert Sans"/>
                <a:ea typeface="Albert Sans"/>
              </a:rPr>
              <a:t>Conseils pour l’atelier</a:t>
            </a:r>
            <a:endParaRPr b="0" lang="fr-FR" sz="1200" spc="-1" strike="noStrike">
              <a:latin typeface="Arial"/>
            </a:endParaRPr>
          </a:p>
        </p:txBody>
      </p:sp>
      <p:pic>
        <p:nvPicPr>
          <p:cNvPr id="115" name="Google Shape;153;p2" descr=""/>
          <p:cNvPicPr/>
          <p:nvPr/>
        </p:nvPicPr>
        <p:blipFill>
          <a:blip r:embed="rId3"/>
          <a:stretch/>
        </p:blipFill>
        <p:spPr>
          <a:xfrm>
            <a:off x="2529360" y="3776040"/>
            <a:ext cx="743760" cy="743760"/>
          </a:xfrm>
          <a:prstGeom prst="rect">
            <a:avLst/>
          </a:prstGeom>
          <a:ln w="0">
            <a:noFill/>
          </a:ln>
        </p:spPr>
      </p:pic>
      <p:sp>
        <p:nvSpPr>
          <p:cNvPr id="116" name="Google Shape;154;p2"/>
          <p:cNvSpPr/>
          <p:nvPr/>
        </p:nvSpPr>
        <p:spPr>
          <a:xfrm>
            <a:off x="380880" y="6526800"/>
            <a:ext cx="2955240" cy="64260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00000"/>
              </a:lnSpc>
              <a:buClr>
                <a:srgbClr val="000000"/>
              </a:buClr>
              <a:buFont typeface="Albert Sans"/>
              <a:buChar char="●"/>
            </a:pPr>
            <a:r>
              <a:rPr b="0" lang="fr-FR" sz="1100" spc="-1" strike="noStrike">
                <a:solidFill>
                  <a:srgbClr val="000000"/>
                </a:solidFill>
                <a:latin typeface="Albert Sans"/>
                <a:ea typeface="Albert Sans"/>
              </a:rPr>
              <a:t>Faites l’évaluation à chaud entre animateurs tant que vous l’avez en tête !</a:t>
            </a:r>
            <a:endParaRPr b="0" lang="fr-FR" sz="1100" spc="-1" strike="noStrike">
              <a:latin typeface="Arial"/>
            </a:endParaRPr>
          </a:p>
        </p:txBody>
      </p:sp>
      <p:sp>
        <p:nvSpPr>
          <p:cNvPr id="117" name="Google Shape;155;p2"/>
          <p:cNvSpPr/>
          <p:nvPr/>
        </p:nvSpPr>
        <p:spPr>
          <a:xfrm>
            <a:off x="4219200" y="3955320"/>
            <a:ext cx="2772360" cy="349920"/>
          </a:xfrm>
          <a:prstGeom prst="roundRect">
            <a:avLst>
              <a:gd name="adj" fmla="val 16667"/>
            </a:avLst>
          </a:prstGeom>
          <a:solidFill>
            <a:srgbClr val="d0e0e3"/>
          </a:solidFill>
          <a:ln w="0">
            <a:noFill/>
          </a:ln>
        </p:spPr>
        <p:style>
          <a:lnRef idx="0"/>
          <a:fillRef idx="0"/>
          <a:effectRef idx="0"/>
          <a:fontRef idx="minor"/>
        </p:style>
      </p:sp>
      <p:sp>
        <p:nvSpPr>
          <p:cNvPr id="118" name="Google Shape;156;p2"/>
          <p:cNvSpPr/>
          <p:nvPr/>
        </p:nvSpPr>
        <p:spPr>
          <a:xfrm>
            <a:off x="4170240" y="3892320"/>
            <a:ext cx="1809720" cy="299520"/>
          </a:xfrm>
          <a:prstGeom prst="rect">
            <a:avLst/>
          </a:prstGeom>
          <a:noFill/>
          <a:ln w="0">
            <a:noFill/>
          </a:ln>
        </p:spPr>
        <p:style>
          <a:lnRef idx="0"/>
          <a:fillRef idx="0"/>
          <a:effectRef idx="0"/>
          <a:fontRef idx="minor"/>
        </p:style>
        <p:txBody>
          <a:bodyPr lIns="90000" rIns="90000" tIns="300240" bIns="300240" anchor="t">
            <a:noAutofit/>
          </a:bodyPr>
          <a:p>
            <a:pPr algn="r">
              <a:lnSpc>
                <a:spcPct val="100000"/>
              </a:lnSpc>
              <a:buNone/>
              <a:tabLst>
                <a:tab algn="l" pos="0"/>
              </a:tabLst>
            </a:pPr>
            <a:r>
              <a:rPr b="1" lang="fr-FR" sz="1200" spc="-1" strike="noStrike">
                <a:solidFill>
                  <a:srgbClr val="000000"/>
                </a:solidFill>
                <a:latin typeface="Albert Sans"/>
                <a:ea typeface="Albert Sans"/>
              </a:rPr>
              <a:t>Après l’atelier</a:t>
            </a:r>
            <a:endParaRPr b="0" lang="fr-FR" sz="1200" spc="-1" strike="noStrike">
              <a:latin typeface="Arial"/>
            </a:endParaRPr>
          </a:p>
        </p:txBody>
      </p:sp>
      <p:pic>
        <p:nvPicPr>
          <p:cNvPr id="119" name="Google Shape;157;p2" descr=""/>
          <p:cNvPicPr/>
          <p:nvPr/>
        </p:nvPicPr>
        <p:blipFill>
          <a:blip r:embed="rId4"/>
          <a:stretch/>
        </p:blipFill>
        <p:spPr>
          <a:xfrm>
            <a:off x="6137280" y="3776040"/>
            <a:ext cx="743760" cy="743760"/>
          </a:xfrm>
          <a:prstGeom prst="rect">
            <a:avLst/>
          </a:prstGeom>
          <a:ln w="0">
            <a:noFill/>
          </a:ln>
        </p:spPr>
      </p:pic>
      <p:grpSp>
        <p:nvGrpSpPr>
          <p:cNvPr id="120" name="Google Shape;158;p2"/>
          <p:cNvGrpSpPr/>
          <p:nvPr/>
        </p:nvGrpSpPr>
        <p:grpSpPr>
          <a:xfrm>
            <a:off x="4295520" y="4538520"/>
            <a:ext cx="2696040" cy="465120"/>
            <a:chOff x="4295520" y="4538520"/>
            <a:chExt cx="2696040" cy="465120"/>
          </a:xfrm>
        </p:grpSpPr>
        <p:sp>
          <p:nvSpPr>
            <p:cNvPr id="121" name="Google Shape;159;p2"/>
            <p:cNvSpPr/>
            <p:nvPr/>
          </p:nvSpPr>
          <p:spPr>
            <a:xfrm>
              <a:off x="4295520" y="4699080"/>
              <a:ext cx="144360" cy="144360"/>
            </a:xfrm>
            <a:prstGeom prst="rect">
              <a:avLst/>
            </a:prstGeom>
            <a:noFill/>
            <a:ln w="19050">
              <a:solidFill>
                <a:srgbClr val="134f5c"/>
              </a:solidFill>
              <a:round/>
            </a:ln>
          </p:spPr>
          <p:style>
            <a:lnRef idx="0"/>
            <a:fillRef idx="0"/>
            <a:effectRef idx="0"/>
            <a:fontRef idx="minor"/>
          </p:style>
        </p:sp>
        <p:sp>
          <p:nvSpPr>
            <p:cNvPr id="122" name="Google Shape;160;p2"/>
            <p:cNvSpPr/>
            <p:nvPr/>
          </p:nvSpPr>
          <p:spPr>
            <a:xfrm>
              <a:off x="4486320" y="4538520"/>
              <a:ext cx="2505240" cy="46512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Envoyer le flyer le jour même ou le lendemain, ainsi que les supports de l’atelier (photos ou captures d’écran des différentes activités)</a:t>
              </a:r>
              <a:endParaRPr b="0" lang="fr-FR" sz="1100" spc="-1" strike="noStrike">
                <a:latin typeface="Arial"/>
              </a:endParaRPr>
            </a:p>
          </p:txBody>
        </p:sp>
      </p:grpSp>
      <p:grpSp>
        <p:nvGrpSpPr>
          <p:cNvPr id="123" name="Google Shape;161;p2"/>
          <p:cNvGrpSpPr/>
          <p:nvPr/>
        </p:nvGrpSpPr>
        <p:grpSpPr>
          <a:xfrm>
            <a:off x="4295520" y="5280120"/>
            <a:ext cx="2696040" cy="852120"/>
            <a:chOff x="4295520" y="5280120"/>
            <a:chExt cx="2696040" cy="852120"/>
          </a:xfrm>
        </p:grpSpPr>
        <p:sp>
          <p:nvSpPr>
            <p:cNvPr id="124" name="Google Shape;162;p2"/>
            <p:cNvSpPr/>
            <p:nvPr/>
          </p:nvSpPr>
          <p:spPr>
            <a:xfrm>
              <a:off x="4295520" y="5552280"/>
              <a:ext cx="144360" cy="144360"/>
            </a:xfrm>
            <a:prstGeom prst="rect">
              <a:avLst/>
            </a:prstGeom>
            <a:noFill/>
            <a:ln w="19050">
              <a:solidFill>
                <a:srgbClr val="134f5c"/>
              </a:solidFill>
              <a:round/>
            </a:ln>
          </p:spPr>
          <p:style>
            <a:lnRef idx="0"/>
            <a:fillRef idx="0"/>
            <a:effectRef idx="0"/>
            <a:fontRef idx="minor"/>
          </p:style>
        </p:sp>
        <p:sp>
          <p:nvSpPr>
            <p:cNvPr id="125" name="Google Shape;163;p2"/>
            <p:cNvSpPr/>
            <p:nvPr/>
          </p:nvSpPr>
          <p:spPr>
            <a:xfrm>
              <a:off x="4486320" y="5280120"/>
              <a:ext cx="2505240" cy="852120"/>
            </a:xfrm>
            <a:prstGeom prst="rect">
              <a:avLst/>
            </a:prstGeom>
            <a:noFill/>
            <a:ln w="0">
              <a:noFill/>
            </a:ln>
          </p:spPr>
          <p:style>
            <a:lnRef idx="0"/>
            <a:fillRef idx="0"/>
            <a:effectRef idx="0"/>
            <a:fontRef idx="minor"/>
          </p:style>
          <p:txBody>
            <a:bodyPr lIns="90000" rIns="90000" tIns="91440" bIns="91440" anchor="t">
              <a:spAutoFit/>
            </a:bodyPr>
            <a:p>
              <a:pPr algn="just">
                <a:lnSpc>
                  <a:spcPct val="100000"/>
                </a:lnSpc>
                <a:buNone/>
                <a:tabLst>
                  <a:tab algn="l" pos="0"/>
                </a:tabLst>
              </a:pPr>
              <a:r>
                <a:rPr b="0" lang="fr-FR" sz="1100" spc="-1" strike="noStrike">
                  <a:solidFill>
                    <a:srgbClr val="000000"/>
                  </a:solidFill>
                  <a:latin typeface="Albert Sans"/>
                  <a:ea typeface="Albert Sans"/>
                </a:rPr>
                <a:t>Envoyer dans la semaine les réponses aux questions en format « foire aux questions » et le questionnaire d’évaluation</a:t>
              </a:r>
              <a:endParaRPr b="0" lang="fr-FR" sz="1100" spc="-1" strike="noStrike">
                <a:latin typeface="Arial"/>
              </a:endParaRPr>
            </a:p>
          </p:txBody>
        </p:sp>
      </p:grpSp>
      <p:grpSp>
        <p:nvGrpSpPr>
          <p:cNvPr id="126" name="Google Shape;164;p2"/>
          <p:cNvGrpSpPr/>
          <p:nvPr/>
        </p:nvGrpSpPr>
        <p:grpSpPr>
          <a:xfrm>
            <a:off x="4295520" y="6029640"/>
            <a:ext cx="2696040" cy="642600"/>
            <a:chOff x="4295520" y="6029640"/>
            <a:chExt cx="2696040" cy="642600"/>
          </a:xfrm>
        </p:grpSpPr>
        <p:sp>
          <p:nvSpPr>
            <p:cNvPr id="127" name="Google Shape;165;p2"/>
            <p:cNvSpPr/>
            <p:nvPr/>
          </p:nvSpPr>
          <p:spPr>
            <a:xfrm>
              <a:off x="4295520" y="6335280"/>
              <a:ext cx="144360" cy="144360"/>
            </a:xfrm>
            <a:prstGeom prst="rect">
              <a:avLst/>
            </a:prstGeom>
            <a:noFill/>
            <a:ln w="19050">
              <a:solidFill>
                <a:srgbClr val="134f5c"/>
              </a:solidFill>
              <a:round/>
            </a:ln>
          </p:spPr>
          <p:style>
            <a:lnRef idx="0"/>
            <a:fillRef idx="0"/>
            <a:effectRef idx="0"/>
            <a:fontRef idx="minor"/>
          </p:style>
        </p:sp>
        <p:sp>
          <p:nvSpPr>
            <p:cNvPr id="128" name="Google Shape;166;p2"/>
            <p:cNvSpPr/>
            <p:nvPr/>
          </p:nvSpPr>
          <p:spPr>
            <a:xfrm>
              <a:off x="4486320" y="6029640"/>
              <a:ext cx="2505240" cy="64260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Analyser le questionnaire et synthétiser les résultats dans les 15 jours après l’atelier</a:t>
              </a:r>
              <a:endParaRPr b="0" lang="fr-FR" sz="1100" spc="-1" strike="noStrike">
                <a:latin typeface="Arial"/>
              </a:endParaRPr>
            </a:p>
          </p:txBody>
        </p:sp>
      </p:grpSp>
      <p:grpSp>
        <p:nvGrpSpPr>
          <p:cNvPr id="129" name="Google Shape;167;p2"/>
          <p:cNvGrpSpPr/>
          <p:nvPr/>
        </p:nvGrpSpPr>
        <p:grpSpPr>
          <a:xfrm>
            <a:off x="4295520" y="6624720"/>
            <a:ext cx="2696040" cy="642600"/>
            <a:chOff x="4295520" y="6624720"/>
            <a:chExt cx="2696040" cy="642600"/>
          </a:xfrm>
        </p:grpSpPr>
        <p:sp>
          <p:nvSpPr>
            <p:cNvPr id="130" name="Google Shape;168;p2"/>
            <p:cNvSpPr/>
            <p:nvPr/>
          </p:nvSpPr>
          <p:spPr>
            <a:xfrm>
              <a:off x="4295520" y="6873840"/>
              <a:ext cx="144360" cy="144360"/>
            </a:xfrm>
            <a:prstGeom prst="rect">
              <a:avLst/>
            </a:prstGeom>
            <a:noFill/>
            <a:ln w="19050">
              <a:solidFill>
                <a:srgbClr val="134f5c"/>
              </a:solidFill>
              <a:round/>
            </a:ln>
          </p:spPr>
          <p:style>
            <a:lnRef idx="0"/>
            <a:fillRef idx="0"/>
            <a:effectRef idx="0"/>
            <a:fontRef idx="minor"/>
          </p:style>
        </p:sp>
        <p:sp>
          <p:nvSpPr>
            <p:cNvPr id="131" name="Google Shape;169;p2"/>
            <p:cNvSpPr/>
            <p:nvPr/>
          </p:nvSpPr>
          <p:spPr>
            <a:xfrm>
              <a:off x="4486320" y="6624720"/>
              <a:ext cx="2505240" cy="642600"/>
            </a:xfrm>
            <a:prstGeom prst="rect">
              <a:avLst/>
            </a:prstGeom>
            <a:noFill/>
            <a:ln w="0">
              <a:noFill/>
            </a:ln>
          </p:spPr>
          <p:style>
            <a:lnRef idx="0"/>
            <a:fillRef idx="0"/>
            <a:effectRef idx="0"/>
            <a:fontRef idx="minor"/>
          </p:style>
          <p:txBody>
            <a:bodyPr lIns="90000" rIns="90000" tIns="91440" bIns="91440" anchor="t">
              <a:noAutofit/>
            </a:bodyPr>
            <a:p>
              <a:pPr algn="just">
                <a:lnSpc>
                  <a:spcPct val="100000"/>
                </a:lnSpc>
                <a:buNone/>
                <a:tabLst>
                  <a:tab algn="l" pos="0"/>
                </a:tabLst>
              </a:pPr>
              <a:r>
                <a:rPr b="0" lang="fr-FR" sz="1100" spc="-1" strike="noStrike">
                  <a:solidFill>
                    <a:srgbClr val="000000"/>
                  </a:solidFill>
                  <a:latin typeface="Albert Sans"/>
                  <a:ea typeface="Albert Sans"/>
                </a:rPr>
                <a:t>Faire un débrief à chaud juste après l’atelier et à froid entre animateurs dans les 2 à 3 semaines après l’atelier</a:t>
              </a:r>
              <a:endParaRPr b="0" lang="fr-FR" sz="1100" spc="-1" strike="noStrike">
                <a:latin typeface="Arial"/>
              </a:endParaRPr>
            </a:p>
          </p:txBody>
        </p:sp>
      </p:grpSp>
      <p:sp>
        <p:nvSpPr>
          <p:cNvPr id="132" name="Google Shape;170;p2"/>
          <p:cNvSpPr/>
          <p:nvPr/>
        </p:nvSpPr>
        <p:spPr>
          <a:xfrm>
            <a:off x="816120" y="7477200"/>
            <a:ext cx="6244560" cy="2868120"/>
          </a:xfrm>
          <a:prstGeom prst="rect">
            <a:avLst/>
          </a:prstGeom>
          <a:solidFill>
            <a:schemeClr val="lt1"/>
          </a:solidFill>
          <a:ln w="19050">
            <a:solidFill>
              <a:srgbClr val="b33b8e"/>
            </a:solidFill>
            <a:prstDash val="dash"/>
            <a:round/>
          </a:ln>
        </p:spPr>
        <p:style>
          <a:lnRef idx="0"/>
          <a:fillRef idx="0"/>
          <a:effectRef idx="0"/>
          <a:fontRef idx="minor"/>
        </p:style>
      </p:sp>
      <p:pic>
        <p:nvPicPr>
          <p:cNvPr id="133" name="Google Shape;171;p2" descr=""/>
          <p:cNvPicPr/>
          <p:nvPr/>
        </p:nvPicPr>
        <p:blipFill>
          <a:blip r:embed="rId5"/>
          <a:stretch/>
        </p:blipFill>
        <p:spPr>
          <a:xfrm>
            <a:off x="564480" y="7270200"/>
            <a:ext cx="743760" cy="743760"/>
          </a:xfrm>
          <a:prstGeom prst="rect">
            <a:avLst/>
          </a:prstGeom>
          <a:ln w="0">
            <a:noFill/>
          </a:ln>
        </p:spPr>
      </p:pic>
      <p:sp>
        <p:nvSpPr>
          <p:cNvPr id="134" name="Google Shape;172;p2"/>
          <p:cNvSpPr/>
          <p:nvPr/>
        </p:nvSpPr>
        <p:spPr>
          <a:xfrm>
            <a:off x="2570760" y="7577280"/>
            <a:ext cx="2596680" cy="317160"/>
          </a:xfrm>
          <a:prstGeom prst="rect">
            <a:avLst/>
          </a:prstGeom>
          <a:noFill/>
          <a:ln w="0">
            <a:noFill/>
          </a:ln>
        </p:spPr>
        <p:style>
          <a:lnRef idx="0"/>
          <a:fillRef idx="0"/>
          <a:effectRef idx="0"/>
          <a:fontRef idx="minor"/>
        </p:style>
        <p:txBody>
          <a:bodyPr lIns="90000" rIns="90000" tIns="317520" bIns="317520" anchor="ctr">
            <a:noAutofit/>
          </a:bodyPr>
          <a:p>
            <a:pPr algn="ctr">
              <a:lnSpc>
                <a:spcPct val="100000"/>
              </a:lnSpc>
              <a:buNone/>
              <a:tabLst>
                <a:tab algn="l" pos="0"/>
              </a:tabLst>
            </a:pPr>
            <a:r>
              <a:rPr b="1" lang="fr-FR" sz="1200" spc="-1" strike="noStrike">
                <a:solidFill>
                  <a:srgbClr val="b33b8e"/>
                </a:solidFill>
                <a:latin typeface="Albert Sans"/>
                <a:ea typeface="Albert Sans"/>
              </a:rPr>
              <a:t>Matériel à prévoir en présentiel</a:t>
            </a:r>
            <a:endParaRPr b="0" lang="fr-FR" sz="1200" spc="-1" strike="noStrike">
              <a:latin typeface="Arial"/>
            </a:endParaRPr>
          </a:p>
        </p:txBody>
      </p:sp>
      <p:sp>
        <p:nvSpPr>
          <p:cNvPr id="135" name="Google Shape;173;p2"/>
          <p:cNvSpPr/>
          <p:nvPr/>
        </p:nvSpPr>
        <p:spPr>
          <a:xfrm>
            <a:off x="831240" y="7918200"/>
            <a:ext cx="3106800" cy="2150640"/>
          </a:xfrm>
          <a:prstGeom prst="rect">
            <a:avLst/>
          </a:prstGeom>
          <a:noFill/>
          <a:ln w="0">
            <a:noFill/>
          </a:ln>
        </p:spPr>
        <p:style>
          <a:lnRef idx="0"/>
          <a:fillRef idx="0"/>
          <a:effectRef idx="0"/>
          <a:fontRef idx="minor"/>
        </p:style>
        <p:txBody>
          <a:bodyPr lIns="90000" rIns="90000" tIns="91440" bIns="91440" anchor="t">
            <a:spAutoFit/>
          </a:bodyPr>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3 pots transparents pour mettre les punaises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3 étiquettes pour les pots en verre : « Je travaille » « J’habite » « Je me déplace pour d’autres raisons »</a:t>
            </a:r>
            <a:endParaRPr b="0" lang="fr-FR" sz="1100" spc="-1" strike="noStrike">
              <a:latin typeface="Arial"/>
            </a:endParaRPr>
          </a:p>
          <a:p>
            <a:pPr marL="457200" indent="-298440">
              <a:lnSpc>
                <a:spcPct val="107000"/>
              </a:lnSpc>
              <a:buClr>
                <a:srgbClr val="000000"/>
              </a:buClr>
              <a:buFont typeface="Noto Sans Symbols"/>
              <a:buChar char="●"/>
            </a:pPr>
            <a:r>
              <a:rPr b="0" lang="fr-FR" sz="1100" spc="-1" strike="noStrike">
                <a:solidFill>
                  <a:srgbClr val="000000"/>
                </a:solidFill>
                <a:latin typeface="Arial"/>
                <a:ea typeface="Arial"/>
              </a:rPr>
              <a:t>3 cartons ou papiers colorés (vert – jaune – rouge) par participant</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Petits papiers pour les questions à récupérer en fin d’atelier</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Les périmètres ZFE imprimés</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1 stylo par participant</a:t>
            </a:r>
            <a:endParaRPr b="0" lang="fr-FR" sz="1100" spc="-1" strike="noStrike">
              <a:latin typeface="Arial"/>
            </a:endParaRPr>
          </a:p>
        </p:txBody>
      </p:sp>
      <p:sp>
        <p:nvSpPr>
          <p:cNvPr id="136" name="Google Shape;174;p2"/>
          <p:cNvSpPr/>
          <p:nvPr/>
        </p:nvSpPr>
        <p:spPr>
          <a:xfrm>
            <a:off x="3938400" y="7918200"/>
            <a:ext cx="3106800" cy="2150640"/>
          </a:xfrm>
          <a:prstGeom prst="rect">
            <a:avLst/>
          </a:prstGeom>
          <a:noFill/>
          <a:ln w="0">
            <a:noFill/>
          </a:ln>
        </p:spPr>
        <p:style>
          <a:lnRef idx="0"/>
          <a:fillRef idx="0"/>
          <a:effectRef idx="0"/>
          <a:fontRef idx="minor"/>
        </p:style>
        <p:txBody>
          <a:bodyPr lIns="90000" rIns="90000" tIns="91440" bIns="91440" anchor="t">
            <a:spAutoFit/>
          </a:bodyPr>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Pâte à fixe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Paperboard ou une grande feuille (format A0) à afficher au mur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1 marqueur noir lisible de loin</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Post-its (plusieurs par participants)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Ordinateur pour le partage d’écran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Vidéoprojecteur </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Enceinte à connecter en Bluetooth à l’ordinateur si le système son du vidéoprojecteur ne fonctionne pas</a:t>
            </a:r>
            <a:endParaRPr b="0" lang="fr-FR" sz="1100" spc="-1" strike="noStrike">
              <a:latin typeface="Arial"/>
            </a:endParaRPr>
          </a:p>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1 ou 2 micros selon la taille de la salle</a:t>
            </a:r>
            <a:endParaRPr b="0" lang="fr-FR" sz="1100" spc="-1" strike="noStrike">
              <a:latin typeface="Arial"/>
            </a:endParaRPr>
          </a:p>
        </p:txBody>
      </p:sp>
      <p:sp>
        <p:nvSpPr>
          <p:cNvPr id="137" name="Google Shape;175;p2"/>
          <p:cNvSpPr/>
          <p:nvPr/>
        </p:nvSpPr>
        <p:spPr>
          <a:xfrm>
            <a:off x="3780000" y="4591440"/>
            <a:ext cx="360" cy="1657800"/>
          </a:xfrm>
          <a:custGeom>
            <a:avLst/>
            <a:gdLst/>
            <a:ahLst/>
            <a:rect l="l" t="t" r="r" b="b"/>
            <a:pathLst>
              <a:path w="21600" h="21600">
                <a:moveTo>
                  <a:pt x="0" y="0"/>
                </a:moveTo>
                <a:lnTo>
                  <a:pt x="21600" y="21600"/>
                </a:lnTo>
              </a:path>
            </a:pathLst>
          </a:custGeom>
          <a:noFill/>
          <a:ln w="19050">
            <a:solidFill>
              <a:srgbClr val="b33b8e"/>
            </a:solidFill>
            <a:prstDash val="dash"/>
            <a:round/>
            <a:headEnd len="med" type="diamond" w="med"/>
            <a:tailEnd len="med" type="diamond" w="med"/>
          </a:ln>
        </p:spPr>
        <p:style>
          <a:lnRef idx="0"/>
          <a:fillRef idx="0"/>
          <a:effectRef idx="0"/>
          <a:fontRef idx="minor"/>
        </p:style>
      </p:sp>
      <p:sp>
        <p:nvSpPr>
          <p:cNvPr id="138" name="Google Shape;176;p2"/>
          <p:cNvSpPr/>
          <p:nvPr/>
        </p:nvSpPr>
        <p:spPr>
          <a:xfrm>
            <a:off x="380880" y="5601240"/>
            <a:ext cx="2955240" cy="466920"/>
          </a:xfrm>
          <a:prstGeom prst="rect">
            <a:avLst/>
          </a:prstGeom>
          <a:noFill/>
          <a:ln w="0">
            <a:noFill/>
          </a:ln>
        </p:spPr>
        <p:style>
          <a:lnRef idx="0"/>
          <a:fillRef idx="0"/>
          <a:effectRef idx="0"/>
          <a:fontRef idx="minor"/>
        </p:style>
        <p:txBody>
          <a:bodyPr lIns="90000" rIns="90000" tIns="91440" bIns="91440" anchor="t">
            <a:noAutofit/>
          </a:bodyPr>
          <a:p>
            <a:pPr marL="457200" indent="-298440">
              <a:lnSpc>
                <a:spcPct val="100000"/>
              </a:lnSpc>
              <a:buClr>
                <a:srgbClr val="000000"/>
              </a:buClr>
              <a:buFont typeface="Albert Sans"/>
              <a:buChar char="●"/>
            </a:pPr>
            <a:r>
              <a:rPr b="0" lang="fr-FR" sz="1100" spc="-1" strike="noStrike">
                <a:solidFill>
                  <a:srgbClr val="000000"/>
                </a:solidFill>
                <a:latin typeface="Albert Sans"/>
                <a:ea typeface="Albert Sans"/>
              </a:rPr>
              <a:t>Adoptez une posture conviviale et dynamique !</a:t>
            </a:r>
            <a:endParaRPr b="0" lang="fr-FR" sz="11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9" name="Google Shape;181;p3"/>
          <p:cNvSpPr/>
          <p:nvPr/>
        </p:nvSpPr>
        <p:spPr>
          <a:xfrm>
            <a:off x="728640" y="470880"/>
            <a:ext cx="6244560" cy="3044520"/>
          </a:xfrm>
          <a:prstGeom prst="rect">
            <a:avLst/>
          </a:prstGeom>
          <a:solidFill>
            <a:schemeClr val="lt1"/>
          </a:solidFill>
          <a:ln w="19050">
            <a:solidFill>
              <a:srgbClr val="b33b8e"/>
            </a:solidFill>
            <a:prstDash val="dash"/>
            <a:round/>
          </a:ln>
        </p:spPr>
        <p:style>
          <a:lnRef idx="0"/>
          <a:fillRef idx="0"/>
          <a:effectRef idx="0"/>
          <a:fontRef idx="minor"/>
        </p:style>
      </p:sp>
      <p:pic>
        <p:nvPicPr>
          <p:cNvPr id="140" name="Google Shape;182;p3" descr=""/>
          <p:cNvPicPr/>
          <p:nvPr/>
        </p:nvPicPr>
        <p:blipFill>
          <a:blip r:embed="rId1"/>
          <a:stretch/>
        </p:blipFill>
        <p:spPr>
          <a:xfrm>
            <a:off x="477000" y="263880"/>
            <a:ext cx="743760" cy="743760"/>
          </a:xfrm>
          <a:prstGeom prst="rect">
            <a:avLst/>
          </a:prstGeom>
          <a:ln w="0">
            <a:noFill/>
          </a:ln>
        </p:spPr>
      </p:pic>
      <p:sp>
        <p:nvSpPr>
          <p:cNvPr id="141" name="Google Shape;183;p3"/>
          <p:cNvSpPr/>
          <p:nvPr/>
        </p:nvSpPr>
        <p:spPr>
          <a:xfrm>
            <a:off x="2245320" y="549360"/>
            <a:ext cx="3211200" cy="317160"/>
          </a:xfrm>
          <a:prstGeom prst="rect">
            <a:avLst/>
          </a:prstGeom>
          <a:noFill/>
          <a:ln w="0">
            <a:noFill/>
          </a:ln>
        </p:spPr>
        <p:style>
          <a:lnRef idx="0"/>
          <a:fillRef idx="0"/>
          <a:effectRef idx="0"/>
          <a:fontRef idx="minor"/>
        </p:style>
        <p:txBody>
          <a:bodyPr lIns="90000" rIns="90000" tIns="317520" bIns="317520" anchor="ctr">
            <a:noAutofit/>
          </a:bodyPr>
          <a:p>
            <a:pPr algn="ctr">
              <a:lnSpc>
                <a:spcPct val="100000"/>
              </a:lnSpc>
              <a:buNone/>
              <a:tabLst>
                <a:tab algn="l" pos="0"/>
              </a:tabLst>
            </a:pPr>
            <a:r>
              <a:rPr b="1" lang="fr-FR" sz="1200" spc="-1" strike="noStrike">
                <a:solidFill>
                  <a:srgbClr val="b33b8e"/>
                </a:solidFill>
                <a:latin typeface="Albert Sans"/>
                <a:ea typeface="Albert Sans"/>
              </a:rPr>
              <a:t>Matériel à prévoir en présentiel (suite)</a:t>
            </a:r>
            <a:endParaRPr b="0" lang="fr-FR" sz="1200" spc="-1" strike="noStrike">
              <a:latin typeface="Arial"/>
            </a:endParaRPr>
          </a:p>
        </p:txBody>
      </p:sp>
      <p:sp>
        <p:nvSpPr>
          <p:cNvPr id="142" name="Google Shape;184;p3"/>
          <p:cNvSpPr/>
          <p:nvPr/>
        </p:nvSpPr>
        <p:spPr>
          <a:xfrm>
            <a:off x="728640" y="1512000"/>
            <a:ext cx="2307240" cy="1077120"/>
          </a:xfrm>
          <a:prstGeom prst="rect">
            <a:avLst/>
          </a:prstGeom>
          <a:noFill/>
          <a:ln w="0">
            <a:noFill/>
          </a:ln>
        </p:spPr>
        <p:style>
          <a:lnRef idx="0"/>
          <a:fillRef idx="0"/>
          <a:effectRef idx="0"/>
          <a:fontRef idx="minor"/>
        </p:style>
        <p:txBody>
          <a:bodyPr tIns="91440" bIns="91440" anchor="t">
            <a:spAutoFit/>
          </a:bodyPr>
          <a:p>
            <a:pPr marL="457200" indent="-298440" algn="just">
              <a:lnSpc>
                <a:spcPct val="107000"/>
              </a:lnSpc>
              <a:buClr>
                <a:srgbClr val="000000"/>
              </a:buClr>
              <a:buFont typeface="Noto Sans Symbols"/>
              <a:buChar char="●"/>
            </a:pPr>
            <a:r>
              <a:rPr b="0" lang="fr-FR" sz="1100" spc="-1" strike="noStrike">
                <a:solidFill>
                  <a:srgbClr val="000000"/>
                </a:solidFill>
                <a:latin typeface="Arial"/>
                <a:ea typeface="Arial"/>
              </a:rPr>
              <a:t>Punaises de 3 couleurs différentes (le nombre de participants * le nombre de punaises de CHAQUE couleur) </a:t>
            </a:r>
            <a:endParaRPr b="0" lang="fr-FR" sz="1100" spc="-1" strike="noStrike">
              <a:latin typeface="Arial"/>
            </a:endParaRPr>
          </a:p>
        </p:txBody>
      </p:sp>
      <p:pic>
        <p:nvPicPr>
          <p:cNvPr id="143" name="Google Shape;185;p3" descr=""/>
          <p:cNvPicPr/>
          <p:nvPr/>
        </p:nvPicPr>
        <p:blipFill>
          <a:blip r:embed="rId2"/>
          <a:srcRect l="0" t="13365" r="0" b="0"/>
          <a:stretch/>
        </p:blipFill>
        <p:spPr>
          <a:xfrm>
            <a:off x="3112200" y="1008000"/>
            <a:ext cx="3639960" cy="2364840"/>
          </a:xfrm>
          <a:prstGeom prst="rect">
            <a:avLst/>
          </a:prstGeom>
          <a:ln w="0">
            <a:noFill/>
          </a:ln>
        </p:spPr>
      </p:pic>
      <p:sp>
        <p:nvSpPr>
          <p:cNvPr id="144" name="Google Shape;186;p3"/>
          <p:cNvSpPr/>
          <p:nvPr/>
        </p:nvSpPr>
        <p:spPr>
          <a:xfrm>
            <a:off x="1046520" y="5250240"/>
            <a:ext cx="5532480" cy="671760"/>
          </a:xfrm>
          <a:prstGeom prst="rect">
            <a:avLst/>
          </a:prstGeom>
          <a:noFill/>
          <a:ln w="0">
            <a:noFill/>
          </a:ln>
        </p:spPr>
        <p:style>
          <a:lnRef idx="0"/>
          <a:fillRef idx="0"/>
          <a:effectRef idx="0"/>
          <a:fontRef idx="minor"/>
        </p:style>
        <p:txBody>
          <a:bodyPr lIns="90000" rIns="90000" tIns="91440" bIns="91440" anchor="t">
            <a:noAutofit/>
          </a:bodyPr>
          <a:p>
            <a:pPr algn="ctr">
              <a:lnSpc>
                <a:spcPct val="115000"/>
              </a:lnSpc>
              <a:buNone/>
              <a:tabLst>
                <a:tab algn="l" pos="0"/>
              </a:tabLst>
            </a:pPr>
            <a:r>
              <a:rPr b="0" lang="fr-FR" sz="1400" spc="-1" strike="noStrike">
                <a:solidFill>
                  <a:srgbClr val="000000"/>
                </a:solidFill>
                <a:latin typeface="Libre Franklin SemiBold"/>
                <a:ea typeface="Libre Franklin SemiBold"/>
              </a:rPr>
              <a:t>ANNEXE : PHOTO DU MATÉRIEL EN PRÉSENTIEL</a:t>
            </a:r>
            <a:endParaRPr b="0" lang="fr-FR" sz="1400" spc="-1" strike="noStrike">
              <a:latin typeface="Arial"/>
            </a:endParaRPr>
          </a:p>
          <a:p>
            <a:pPr algn="ctr">
              <a:lnSpc>
                <a:spcPct val="115000"/>
              </a:lnSpc>
              <a:buNone/>
              <a:tabLst>
                <a:tab algn="l" pos="0"/>
              </a:tabLst>
            </a:pPr>
            <a:endParaRPr b="0" lang="fr-FR" sz="1400" spc="-1" strike="noStrike">
              <a:latin typeface="Arial"/>
            </a:endParaRPr>
          </a:p>
        </p:txBody>
      </p:sp>
      <p:sp>
        <p:nvSpPr>
          <p:cNvPr id="145" name="Google Shape;187;p3"/>
          <p:cNvSpPr/>
          <p:nvPr/>
        </p:nvSpPr>
        <p:spPr>
          <a:xfrm>
            <a:off x="477000" y="3825720"/>
            <a:ext cx="6635520" cy="6481800"/>
          </a:xfrm>
          <a:prstGeom prst="roundRect">
            <a:avLst>
              <a:gd name="adj" fmla="val 16667"/>
            </a:avLst>
          </a:prstGeom>
          <a:solidFill>
            <a:srgbClr val="fff2cc"/>
          </a:solidFill>
          <a:ln w="0">
            <a:noFill/>
          </a:ln>
        </p:spPr>
        <p:style>
          <a:lnRef idx="0"/>
          <a:fillRef idx="0"/>
          <a:effectRef idx="0"/>
          <a:fontRef idx="minor"/>
        </p:style>
      </p:sp>
      <p:sp>
        <p:nvSpPr>
          <p:cNvPr id="146" name="Google Shape;188;p3"/>
          <p:cNvSpPr/>
          <p:nvPr/>
        </p:nvSpPr>
        <p:spPr>
          <a:xfrm>
            <a:off x="1713960" y="3899880"/>
            <a:ext cx="4131360" cy="422280"/>
          </a:xfrm>
          <a:prstGeom prst="rect">
            <a:avLst/>
          </a:prstGeom>
          <a:noFill/>
          <a:ln w="0">
            <a:noFill/>
          </a:ln>
        </p:spPr>
        <p:style>
          <a:lnRef idx="0"/>
          <a:fillRef idx="0"/>
          <a:effectRef idx="0"/>
          <a:fontRef idx="minor"/>
        </p:style>
        <p:txBody>
          <a:bodyPr lIns="90000" rIns="90000" tIns="367200" bIns="367200" anchor="t">
            <a:noAutofit/>
          </a:bodyPr>
          <a:p>
            <a:pPr algn="ctr">
              <a:lnSpc>
                <a:spcPct val="100000"/>
              </a:lnSpc>
              <a:buNone/>
              <a:tabLst>
                <a:tab algn="l" pos="0"/>
              </a:tabLst>
            </a:pPr>
            <a:r>
              <a:rPr b="1" lang="fr-FR" sz="1200" spc="-1" strike="noStrike">
                <a:solidFill>
                  <a:srgbClr val="000000"/>
                </a:solidFill>
                <a:latin typeface="Albert Sans"/>
                <a:ea typeface="Albert Sans"/>
              </a:rPr>
              <a:t>Conditions de réussites de l’atelier</a:t>
            </a:r>
            <a:endParaRPr b="0" lang="fr-FR" sz="1200" spc="-1" strike="noStrike">
              <a:latin typeface="Arial"/>
            </a:endParaRPr>
          </a:p>
        </p:txBody>
      </p:sp>
      <p:sp>
        <p:nvSpPr>
          <p:cNvPr id="147" name="Google Shape;189;p3"/>
          <p:cNvSpPr/>
          <p:nvPr/>
        </p:nvSpPr>
        <p:spPr>
          <a:xfrm>
            <a:off x="477000" y="4313880"/>
            <a:ext cx="6496200" cy="5900040"/>
          </a:xfrm>
          <a:prstGeom prst="rect">
            <a:avLst/>
          </a:prstGeom>
          <a:noFill/>
          <a:ln w="0">
            <a:noFill/>
          </a:ln>
        </p:spPr>
        <p:style>
          <a:lnRef idx="0"/>
          <a:fillRef idx="0"/>
          <a:effectRef idx="0"/>
          <a:fontRef idx="minor"/>
        </p:style>
        <p:txBody>
          <a:bodyPr lIns="90000" rIns="90000" tIns="91440" bIns="91440" anchor="t">
            <a:noAutofit/>
          </a:bodyPr>
          <a:p>
            <a:pPr marL="457200" indent="-298440" algn="just">
              <a:lnSpc>
                <a:spcPct val="150000"/>
              </a:lnSpc>
              <a:spcBef>
                <a:spcPts val="1199"/>
              </a:spcBef>
              <a:buClr>
                <a:srgbClr val="000000"/>
              </a:buClr>
              <a:buFont typeface="Albert Sans"/>
              <a:buChar char="●"/>
            </a:pPr>
            <a:r>
              <a:rPr b="0" lang="fr-FR" sz="1100" spc="-1" strike="noStrike">
                <a:solidFill>
                  <a:srgbClr val="000000"/>
                </a:solidFill>
                <a:latin typeface="Albert Sans"/>
                <a:ea typeface="Albert Sans"/>
              </a:rPr>
              <a:t>Être au minimum 2 animateurs/animatrices (idéalement 3)</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Favoriser le présentiel dans la mesure du possible</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Pour le format distanciel, le choix de l’outil visio est crucial : il doit permettre à un nombre illimité de personnes de se connecter, il doit proposer au moins un outil de sondage intégré, il faut faire des tests techniques pour vérifier que les scénarios audios fonctionnent, il ne doit pas faire de bruit à la moindre connexion/message dans le chat : c’est un distanciel </a:t>
            </a:r>
            <a:r>
              <a:rPr b="0" lang="fr-FR" sz="1100" spc="-1" strike="noStrike" u="sng">
                <a:solidFill>
                  <a:srgbClr val="000000"/>
                </a:solidFill>
                <a:uFillTx/>
                <a:latin typeface="Albert Sans"/>
                <a:ea typeface="Albert Sans"/>
              </a:rPr>
              <a:t>interactif</a:t>
            </a:r>
            <a:r>
              <a:rPr b="0" lang="fr-FR" sz="1100" spc="-1" strike="noStrike">
                <a:solidFill>
                  <a:srgbClr val="000000"/>
                </a:solidFill>
                <a:latin typeface="Albert Sans"/>
                <a:ea typeface="Albert Sans"/>
              </a:rPr>
              <a:t> qui nécessite d’avoir une maîtrise de l’outil visio et des outils en ligne qu’on choisit d’utiliser</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Ne pas hésiter à faire appel à son service communication pour aider dans la préparation de l’évènement et notamment de l’outil en ligne pour le nuage de mots (Wooclap, Klaxoon ou autre), et vérifier que les outils qu’on choisit n’ont pas de limite en nombre de participants</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Faire des tests techniques et une répétition générale, notamment pour vérifier le fonctionnement :</a:t>
            </a:r>
            <a:endParaRPr b="0" lang="fr-FR" sz="1100" spc="-1" strike="noStrike">
              <a:latin typeface="Arial"/>
            </a:endParaRPr>
          </a:p>
          <a:p>
            <a:pPr lvl="1" marL="9144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du son pour les scénarios audios</a:t>
            </a:r>
            <a:endParaRPr b="0" lang="fr-FR" sz="1100" spc="-1" strike="noStrike">
              <a:latin typeface="Arial"/>
            </a:endParaRPr>
          </a:p>
          <a:p>
            <a:pPr lvl="1" marL="9144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de l’outil en ligne choisi pour le nuage de mots</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Prévoir une connexion internet la plus stable possible et enregistrer en local les scénarios audio (à ouvrir à l’avance) ainsi que le diaporama</a:t>
            </a:r>
            <a:endParaRPr b="0" lang="fr-FR" sz="1100" spc="-1" strike="noStrike">
              <a:latin typeface="Arial"/>
            </a:endParaRPr>
          </a:p>
          <a:p>
            <a:pPr marL="457200" indent="-298440" algn="just">
              <a:lnSpc>
                <a:spcPct val="150000"/>
              </a:lnSpc>
              <a:buClr>
                <a:srgbClr val="000000"/>
              </a:buClr>
              <a:buFont typeface="Albert Sans"/>
              <a:buChar char="●"/>
            </a:pPr>
            <a:r>
              <a:rPr b="0" lang="fr-FR" sz="1100" spc="-1" strike="noStrike">
                <a:solidFill>
                  <a:srgbClr val="000000"/>
                </a:solidFill>
                <a:latin typeface="Albert Sans"/>
                <a:ea typeface="Albert Sans"/>
              </a:rPr>
              <a:t>En distanciel, s’assurer qu’au moins un membre de l’équipe soit connecté dans une salle à part en visio pour signaler tout de suite les problèmes (notamment de son) à l’équipe d’animation</a:t>
            </a:r>
            <a:endParaRPr b="0" lang="fr-FR" sz="1100" spc="-1" strike="noStrike">
              <a:latin typeface="Arial"/>
            </a:endParaRPr>
          </a:p>
          <a:p>
            <a:pPr marL="457200" indent="-298440" algn="just">
              <a:lnSpc>
                <a:spcPct val="150000"/>
              </a:lnSpc>
              <a:buClr>
                <a:srgbClr val="000000"/>
              </a:buClr>
              <a:buFont typeface="Albert Sans"/>
              <a:buChar char="●"/>
            </a:pPr>
            <a:r>
              <a:rPr b="1" lang="fr-FR" sz="1100" spc="-1" strike="noStrike">
                <a:solidFill>
                  <a:srgbClr val="000000"/>
                </a:solidFill>
                <a:latin typeface="Albert Sans"/>
                <a:ea typeface="Albert Sans"/>
              </a:rPr>
              <a:t>Cet atelier immersif n’a pas été conçu pour être suivi sur téléphone. En distanciel, un ordinateur est nécessaire pour profiter de l’expérience et pouvoir participer aux activités</a:t>
            </a:r>
            <a:endParaRPr b="0" lang="fr-FR" sz="1100" spc="-1" strike="noStrike">
              <a:latin typeface="Arial"/>
            </a:endParaRPr>
          </a:p>
        </p:txBody>
      </p:sp>
      <p:pic>
        <p:nvPicPr>
          <p:cNvPr id="148" name="Google Shape;190;p3" descr=""/>
          <p:cNvPicPr/>
          <p:nvPr/>
        </p:nvPicPr>
        <p:blipFill>
          <a:blip r:embed="rId3"/>
          <a:stretch/>
        </p:blipFill>
        <p:spPr>
          <a:xfrm>
            <a:off x="1125000" y="3622320"/>
            <a:ext cx="743760" cy="74376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TotalTime>
  <Application>LibreOffice/7.3.7.2.M8$Windows_X86_64 LibreOffice_project/6d3c621d2a55ad69069ee1e9770686c208fa23a7</Application>
  <AppVersion>15.0000</AppVersion>
  <Words>1179</Words>
  <Paragraphs>80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fr-FR</dc:language>
  <cp:lastModifiedBy/>
  <dcterms:modified xsi:type="dcterms:W3CDTF">2025-02-06T12:10:54Z</dcterms:modified>
  <cp:revision>2</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3</vt:i4>
  </property>
  <property fmtid="{D5CDD505-2E9C-101B-9397-08002B2CF9AE}" pid="3" name="PresentationFormat">
    <vt:lpwstr>Personnalisé</vt:lpwstr>
  </property>
  <property fmtid="{D5CDD505-2E9C-101B-9397-08002B2CF9AE}" pid="4" name="Slides">
    <vt:i4>3</vt:i4>
  </property>
</Properties>
</file>