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slideMasters/_rels/slideMaster6.xml.rels" ContentType="application/vnd.openxmlformats-package.relationships+xml"/>
  <Override PartName="/ppt/slideMasters/slideMaster6.xml" ContentType="application/vnd.openxmlformats-officedocument.presentationml.slideMaster+xml"/>
  <Override PartName="/ppt/notesMasters/notesMaster1.xml" ContentType="application/vnd.openxmlformats-officedocument.presentationml.notesMaster+xml"/>
  <Override PartName="/ppt/notesMasters/_rels/notesMaster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media/image28.png" ContentType="image/png"/>
  <Override PartName="/ppt/media/image1.jpeg" ContentType="image/jpeg"/>
  <Override PartName="/ppt/media/image3.png" ContentType="image/png"/>
  <Override PartName="/ppt/media/image2.jpeg" ContentType="image/jpeg"/>
  <Override PartName="/ppt/media/image45.jpeg" ContentType="image/jpeg"/>
  <Override PartName="/ppt/media/image4.png" ContentType="image/png"/>
  <Override PartName="/ppt/media/image21.png" ContentType="image/png"/>
  <Override PartName="/ppt/media/image6.jpeg" ContentType="image/jpeg"/>
  <Override PartName="/ppt/media/image7.png" ContentType="image/png"/>
  <Override PartName="/ppt/media/image5.jpeg" ContentType="image/jpeg"/>
  <Override PartName="/ppt/media/image11.png" ContentType="image/png"/>
  <Override PartName="/ppt/media/image8.jpeg" ContentType="image/jpeg"/>
  <Override PartName="/ppt/media/image9.jpeg" ContentType="image/jpeg"/>
  <Override PartName="/ppt/media/image10.jpeg" ContentType="image/jpeg"/>
  <Override PartName="/ppt/media/image12.png" ContentType="image/png"/>
  <Override PartName="/ppt/media/image13.png" ContentType="image/png"/>
  <Override PartName="/ppt/media/image46.jpeg" ContentType="image/jpeg"/>
  <Override PartName="/ppt/media/image14.png" ContentType="image/png"/>
  <Override PartName="/ppt/media/image15.png" ContentType="image/png"/>
  <Override PartName="/ppt/media/image35.jpeg" ContentType="image/jpe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40.jpeg" ContentType="image/jpeg"/>
  <Override PartName="/ppt/media/image22.png" ContentType="image/png"/>
  <Override PartName="/ppt/media/image23.jpeg" ContentType="image/jpeg"/>
  <Override PartName="/ppt/media/image24.png" ContentType="image/png"/>
  <Override PartName="/ppt/media/image25.png" ContentType="image/png"/>
  <Override PartName="/ppt/media/image26.png" ContentType="image/png"/>
  <Override PartName="/ppt/media/image27.png" ContentType="image/png"/>
  <Override PartName="/ppt/media/image29.png" ContentType="image/pn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6.png" ContentType="image/png"/>
  <Override PartName="/ppt/media/image37.jpeg" ContentType="image/jpeg"/>
  <Override PartName="/ppt/media/image38.jpeg" ContentType="image/jpeg"/>
  <Override PartName="/ppt/media/image39.jpeg" ContentType="image/jpeg"/>
  <Override PartName="/ppt/media/image41.jpeg" ContentType="image/jpeg"/>
  <Override PartName="/ppt/media/image42.jpeg" ContentType="image/jpeg"/>
  <Override PartName="/ppt/media/image43.jpeg" ContentType="image/jpeg"/>
  <Override PartName="/ppt/media/image44.jpeg" ContentType="image/jpeg"/>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5.xml" ContentType="application/vnd.openxmlformats-officedocument.presentationml.slideLayout+xml"/>
  <Override PartName="/ppt/slideLayouts/slideLayout6.xml" ContentType="application/vnd.openxmlformats-officedocument.presentationml.slideLayout+xml"/>
  <Override PartName="/ppt/slideLayouts/slideLayout36.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38.xml" ContentType="application/vnd.openxmlformats-officedocument.presentationml.slideLayout+xml"/>
  <Override PartName="/ppt/slideLayouts/slideLayout9.xml" ContentType="application/vnd.openxmlformats-officedocument.presentationml.slideLayout+xml"/>
  <Override PartName="/ppt/slideLayouts/slideLayout3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31.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32.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55.xml.rels" ContentType="application/vnd.openxmlformats-package.relationships+xml"/>
  <Override PartName="/ppt/slideLayouts/_rels/slideLayout34.xml.rels" ContentType="application/vnd.openxmlformats-package.relationships+xml"/>
  <Override PartName="/ppt/slideLayouts/_rels/slideLayout4.xml.rels" ContentType="application/vnd.openxmlformats-package.relationships+xml"/>
  <Override PartName="/ppt/slideLayouts/_rels/slideLayout56.xml.rels" ContentType="application/vnd.openxmlformats-package.relationships+xml"/>
  <Override PartName="/ppt/slideLayouts/_rels/slideLayout35.xml.rels" ContentType="application/vnd.openxmlformats-package.relationships+xml"/>
  <Override PartName="/ppt/slideLayouts/_rels/slideLayout5.xml.rels" ContentType="application/vnd.openxmlformats-package.relationships+xml"/>
  <Override PartName="/ppt/slideLayouts/_rels/slideLayout57.xml.rels" ContentType="application/vnd.openxmlformats-package.relationships+xml"/>
  <Override PartName="/ppt/slideLayouts/_rels/slideLayout36.xml.rels" ContentType="application/vnd.openxmlformats-package.relationships+xml"/>
  <Override PartName="/ppt/slideLayouts/_rels/slideLayout6.xml.rels" ContentType="application/vnd.openxmlformats-package.relationships+xml"/>
  <Override PartName="/ppt/slideLayouts/_rels/slideLayout58.xml.rels" ContentType="application/vnd.openxmlformats-package.relationships+xml"/>
  <Override PartName="/ppt/slideLayouts/_rels/slideLayout37.xml.rels" ContentType="application/vnd.openxmlformats-package.relationships+xml"/>
  <Override PartName="/ppt/slideLayouts/_rels/slideLayout7.xml.rels" ContentType="application/vnd.openxmlformats-package.relationships+xml"/>
  <Override PartName="/ppt/slideLayouts/_rels/slideLayout59.xml.rels" ContentType="application/vnd.openxmlformats-package.relationships+xml"/>
  <Override PartName="/ppt/slideLayouts/_rels/slideLayout38.xml.rels" ContentType="application/vnd.openxmlformats-package.relationships+xml"/>
  <Override PartName="/ppt/slideLayouts/_rels/slideLayout8.xml.rels" ContentType="application/vnd.openxmlformats-package.relationships+xml"/>
  <Override PartName="/ppt/slideLayouts/_rels/slideLayout39.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slideLayouts/_rels/slideLayout61.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4.xml.rels" ContentType="application/vnd.openxmlformats-package.relationships+xml"/>
  <Override PartName="/ppt/slideLayouts/_rels/slideLayout65.xml.rels" ContentType="application/vnd.openxmlformats-package.relationships+xml"/>
  <Override PartName="/ppt/slideLayouts/_rels/slideLayout66.xml.rels" ContentType="application/vnd.openxmlformats-package.relationships+xml"/>
  <Override PartName="/ppt/slideLayouts/_rels/slideLayout67.xml.rels" ContentType="application/vnd.openxmlformats-package.relationships+xml"/>
  <Override PartName="/ppt/slideLayouts/_rels/slideLayout68.xml.rels" ContentType="application/vnd.openxmlformats-package.relationships+xml"/>
  <Override PartName="/ppt/slideLayouts/_rels/slideLayout69.xml.rels" ContentType="application/vnd.openxmlformats-package.relationships+xml"/>
  <Override PartName="/ppt/slideLayouts/_rels/slideLayout70.xml.rels" ContentType="application/vnd.openxmlformats-package.relationships+xml"/>
  <Override PartName="/ppt/slideLayouts/_rels/slideLayout71.xml.rels" ContentType="application/vnd.openxmlformats-package.relationships+xml"/>
  <Override PartName="/ppt/slideLayouts/_rels/slideLayout72.xml.rels" ContentType="application/vnd.openxmlformats-package.relationship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comments/comment8.xml" ContentType="application/vnd.openxmlformats-officedocument.presentationml.comments+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_rels/slide35.xml.rels" ContentType="application/vnd.openxmlformats-package.relationships+xml"/>
  <Override PartName="/ppt/slides/_rels/slide1.xml.rels" ContentType="application/vnd.openxmlformats-package.relationships+xml"/>
  <Override PartName="/ppt/slides/_rels/slide22.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38.xml.rels" ContentType="application/vnd.openxmlformats-package.relationships+xml"/>
  <Override PartName="/ppt/slides/_rels/slide5.xml.rels" ContentType="application/vnd.openxmlformats-package.relationships+xml"/>
  <Override PartName="/ppt/slides/_rels/slide39.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_rels/notesSlide9.xml.rels" ContentType="application/vnd.openxmlformats-package.relationships+xml"/>
  <Override PartName="/ppt/notesSlides/_rels/notesSlide1.xml.rels" ContentType="application/vnd.openxmlformats-package.relationships+xml"/>
  <Override PartName="/ppt/notesSlides/_rels/notesSlide10.xml.rels" ContentType="application/vnd.openxmlformats-package.relationships+xml"/>
  <Override PartName="/ppt/notesSlides/_rels/notesSlide6.xml.rels" ContentType="application/vnd.openxmlformats-package.relationships+xml"/>
  <Override PartName="/ppt/notesSlides/_rels/notesSlide2.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8.xml.rels" ContentType="application/vnd.openxmlformats-package.relationships+xml"/>
  <Override PartName="/ppt/notesSlides/_rels/notesSlide12.xml.rels" ContentType="application/vnd.openxmlformats-package.relationships+xml"/>
  <Override PartName="/ppt/notesSlides/_rels/notesSlide13.xml.rels" ContentType="application/vnd.openxmlformats-package.relationships+xml"/>
  <Override PartName="/ppt/notesSlides/_rels/notesSlide14.xml.rels" ContentType="application/vnd.openxmlformats-package.relationships+xml"/>
  <Override PartName="/ppt/notesSlides/_rels/notesSlide15.xml.rels" ContentType="application/vnd.openxmlformats-package.relationships+xml"/>
  <Override PartName="/ppt/notesSlides/_rels/notesSlide16.xml.rels" ContentType="application/vnd.openxmlformats-package.relationships+xml"/>
  <Override PartName="/ppt/notesSlides/_rels/notesSlide17.xml.rels" ContentType="application/vnd.openxmlformats-package.relationships+xml"/>
  <Override PartName="/ppt/notesSlides/_rels/notesSlide18.xml.rels" ContentType="application/vnd.openxmlformats-package.relationships+xml"/>
  <Override PartName="/ppt/notesSlides/_rels/notesSlide19.xml.rels" ContentType="application/vnd.openxmlformats-package.relationships+xml"/>
  <Override PartName="/ppt/notesSlides/_rels/notesSlide21.xml.rels" ContentType="application/vnd.openxmlformats-package.relationships+xml"/>
  <Override PartName="/ppt/notesSlides/_rels/notesSlide22.xml.rels" ContentType="application/vnd.openxmlformats-package.relationships+xml"/>
  <Override PartName="/ppt/notesSlides/_rels/notesSlide23.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6.xml.rels" ContentType="application/vnd.openxmlformats-package.relationships+xml"/>
  <Override PartName="/ppt/notesSlides/_rels/notesSlide27.xml.rels" ContentType="application/vnd.openxmlformats-package.relationships+xml"/>
  <Override PartName="/ppt/notesSlides/_rels/notesSlide28.xml.rels" ContentType="application/vnd.openxmlformats-package.relationships+xml"/>
  <Override PartName="/ppt/notesSlides/_rels/notesSlide29.xml.rels" ContentType="application/vnd.openxmlformats-package.relationships+xml"/>
  <Override PartName="/ppt/notesSlides/_rels/notesSlide30.xml.rels" ContentType="application/vnd.openxmlformats-package.relationships+xml"/>
  <Override PartName="/ppt/notesSlides/_rels/notesSlide31.xml.rels" ContentType="application/vnd.openxmlformats-package.relationships+xml"/>
  <Override PartName="/ppt/notesSlides/_rels/notesSlide32.xml.rels" ContentType="application/vnd.openxmlformats-package.relationships+xml"/>
  <Override PartName="/ppt/notesSlides/_rels/notesSlide33.xml.rels" ContentType="application/vnd.openxmlformats-package.relationships+xml"/>
  <Override PartName="/ppt/notesSlides/_rels/notesSlide34.xml.rels" ContentType="application/vnd.openxmlformats-package.relationships+xml"/>
  <Override PartName="/ppt/notesSlides/_rels/notesSlide35.xml.rels" ContentType="application/vnd.openxmlformats-package.relationships+xml"/>
  <Override PartName="/ppt/notesSlides/_rels/notesSlide36.xml.rels" ContentType="application/vnd.openxmlformats-package.relationships+xml"/>
  <Override PartName="/ppt/notesSlides/_rels/notesSlide37.xml.rels" ContentType="application/vnd.openxmlformats-package.relationships+xml"/>
  <Override PartName="/ppt/notesSlides/_rels/notesSlide39.xml.rels" ContentType="application/vnd.openxmlformats-package.relationship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9.xml" ContentType="application/vnd.openxmlformats-officedocument.presentationml.notesSlide+xml"/>
  <Override PartName="/ppt/presProps.xml" ContentType="application/vnd.openxmlformats-officedocument.presentationml.presProps+xml"/>
  <Override PartName="/ppt/commentAuthors.xml" ContentType="application/vnd.openxmlformats-officedocument.presentationml.commentAuthors+xml"/>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Lst>
  <p:sldSz cx="12192000" cy="6858000"/>
  <p:notesSz cx="6858000" cy="9144000"/>
</p:presentation>
</file>

<file path=ppt/commentAuthors.xml><?xml version="1.0" encoding="utf-8"?>
<p:cmAuthorLst xmlns:p="http://schemas.openxmlformats.org/presentationml/2006/main">
  <p:cmAuthor id="0" name="Sophie Chatain" initials="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notesMaster" Target="notesMasters/notesMaster1.xml"/><Relationship Id="rId9" Type="http://schemas.openxmlformats.org/officeDocument/2006/relationships/slide" Target="slides/slide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40" Type="http://schemas.openxmlformats.org/officeDocument/2006/relationships/slide" Target="slides/slide32.xml"/><Relationship Id="rId41" Type="http://schemas.openxmlformats.org/officeDocument/2006/relationships/slide" Target="slides/slide33.xml"/><Relationship Id="rId42" Type="http://schemas.openxmlformats.org/officeDocument/2006/relationships/slide" Target="slides/slide34.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presProps" Target="presProps.xml"/><Relationship Id="rId50" Type="http://schemas.openxmlformats.org/officeDocument/2006/relationships/commentAuthors" Target="commentAuthors.xml"/>
</Relationships>
</file>

<file path=ppt/comments/comment8.xml><?xml version="1.0" encoding="utf-8"?>
<p:cmLst xmlns:p="http://schemas.openxmlformats.org/presentationml/2006/main">
  <p:cm authorId="0" dt="2025-01-24T15:19:12.341000000" idx="1">
    <p:pos x="6118" y="0"/>
    <p:text>Pas sur de comprendre pour le texte caché par la légende des graphique, je ne suis pas à l'origine de cette slide</p:text>
  </p:cm>
</p:cmLst>
</file>

<file path=ppt/notesMasters/_rels/notesMaster1.xml.rels><?xml version="1.0" encoding="UTF-8"?>
<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7"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pPr algn="ctr">
              <a:buNone/>
            </a:pPr>
            <a:r>
              <a:rPr b="0" lang="fr-FR" sz="4400" spc="-1" strike="noStrike">
                <a:latin typeface="Arial"/>
              </a:rPr>
              <a:t>Cliquez pour déplacer la diapo</a:t>
            </a:r>
            <a:endParaRPr b="0" lang="fr-FR" sz="4400" spc="-1" strike="noStrike">
              <a:latin typeface="Arial"/>
            </a:endParaRPr>
          </a:p>
        </p:txBody>
      </p:sp>
      <p:sp>
        <p:nvSpPr>
          <p:cNvPr id="238"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r>
              <a:rPr b="0" lang="fr-FR" sz="2000" spc="-1" strike="noStrike">
                <a:latin typeface="Arial"/>
              </a:rPr>
              <a:t>Cliquez pour modifier le format des notes</a:t>
            </a:r>
            <a:endParaRPr b="0" lang="fr-FR" sz="2000" spc="-1" strike="noStrike">
              <a:latin typeface="Arial"/>
            </a:endParaRPr>
          </a:p>
        </p:txBody>
      </p:sp>
      <p:sp>
        <p:nvSpPr>
          <p:cNvPr id="239" name="PlaceHolder 3"/>
          <p:cNvSpPr>
            <a:spLocks noGrp="1"/>
          </p:cNvSpPr>
          <p:nvPr>
            <p:ph type="hdr"/>
          </p:nvPr>
        </p:nvSpPr>
        <p:spPr>
          <a:xfrm>
            <a:off x="0" y="0"/>
            <a:ext cx="3280680" cy="534240"/>
          </a:xfrm>
          <a:prstGeom prst="rect">
            <a:avLst/>
          </a:prstGeom>
          <a:noFill/>
          <a:ln w="0">
            <a:noFill/>
          </a:ln>
        </p:spPr>
        <p:txBody>
          <a:bodyPr lIns="0" rIns="0" tIns="0" bIns="0" anchor="t">
            <a:noAutofit/>
          </a:bodyPr>
          <a:p>
            <a:r>
              <a:rPr b="0" lang="fr-FR" sz="1400" spc="-1" strike="noStrike">
                <a:latin typeface="Times New Roman"/>
              </a:rPr>
              <a:t>&lt;en-tête&gt;</a:t>
            </a:r>
            <a:endParaRPr b="0" lang="fr-FR" sz="1400" spc="-1" strike="noStrike">
              <a:latin typeface="Times New Roman"/>
            </a:endParaRPr>
          </a:p>
        </p:txBody>
      </p:sp>
      <p:sp>
        <p:nvSpPr>
          <p:cNvPr id="240" name="PlaceHolder 4"/>
          <p:cNvSpPr>
            <a:spLocks noGrp="1"/>
          </p:cNvSpPr>
          <p:nvPr>
            <p:ph type="dt" idx="4"/>
          </p:nvPr>
        </p:nvSpPr>
        <p:spPr>
          <a:xfrm>
            <a:off x="4278960" y="0"/>
            <a:ext cx="3280680" cy="534240"/>
          </a:xfrm>
          <a:prstGeom prst="rect">
            <a:avLst/>
          </a:prstGeom>
          <a:noFill/>
          <a:ln w="0">
            <a:noFill/>
          </a:ln>
        </p:spPr>
        <p:txBody>
          <a:bodyPr lIns="0" rIns="0" tIns="0" bIns="0" anchor="t">
            <a:noAutofit/>
          </a:bodyPr>
          <a:lstStyle>
            <a:lvl1pPr algn="r">
              <a:buNone/>
              <a:defRPr b="0" lang="fr-FR" sz="1400" spc="-1" strike="noStrike">
                <a:latin typeface="Times New Roman"/>
              </a:defRPr>
            </a:lvl1pPr>
          </a:lstStyle>
          <a:p>
            <a:pPr algn="r">
              <a:buNone/>
            </a:pPr>
            <a:r>
              <a:rPr b="0" lang="fr-FR" sz="1400" spc="-1" strike="noStrike">
                <a:latin typeface="Times New Roman"/>
              </a:rPr>
              <a:t>&lt;date/heure&gt;</a:t>
            </a:r>
            <a:endParaRPr b="0" lang="fr-FR" sz="1400" spc="-1" strike="noStrike">
              <a:latin typeface="Times New Roman"/>
            </a:endParaRPr>
          </a:p>
        </p:txBody>
      </p:sp>
      <p:sp>
        <p:nvSpPr>
          <p:cNvPr id="241" name="PlaceHolder 5"/>
          <p:cNvSpPr>
            <a:spLocks noGrp="1"/>
          </p:cNvSpPr>
          <p:nvPr>
            <p:ph type="ftr" idx="5"/>
          </p:nvPr>
        </p:nvSpPr>
        <p:spPr>
          <a:xfrm>
            <a:off x="0" y="10157400"/>
            <a:ext cx="3280680" cy="534240"/>
          </a:xfrm>
          <a:prstGeom prst="rect">
            <a:avLst/>
          </a:prstGeom>
          <a:noFill/>
          <a:ln w="0">
            <a:noFill/>
          </a:ln>
        </p:spPr>
        <p:txBody>
          <a:bodyPr lIns="0" rIns="0" tIns="0" bIns="0" anchor="b">
            <a:noAutofit/>
          </a:bodyPr>
          <a:lstStyle>
            <a:lvl1pPr>
              <a:defRPr b="0" lang="fr-FR" sz="1400" spc="-1" strike="noStrike">
                <a:latin typeface="Times New Roman"/>
              </a:defRPr>
            </a:lvl1pPr>
          </a:lstStyle>
          <a:p>
            <a:r>
              <a:rPr b="0" lang="fr-FR" sz="1400" spc="-1" strike="noStrike">
                <a:latin typeface="Times New Roman"/>
              </a:rPr>
              <a:t>&lt;pied de page&gt;</a:t>
            </a:r>
            <a:endParaRPr b="0" lang="fr-FR" sz="1400" spc="-1" strike="noStrike">
              <a:latin typeface="Times New Roman"/>
            </a:endParaRPr>
          </a:p>
        </p:txBody>
      </p:sp>
      <p:sp>
        <p:nvSpPr>
          <p:cNvPr id="242" name="PlaceHolder 6"/>
          <p:cNvSpPr>
            <a:spLocks noGrp="1"/>
          </p:cNvSpPr>
          <p:nvPr>
            <p:ph type="sldNum" idx="6"/>
          </p:nvPr>
        </p:nvSpPr>
        <p:spPr>
          <a:xfrm>
            <a:off x="4278960" y="10157400"/>
            <a:ext cx="3280680" cy="534240"/>
          </a:xfrm>
          <a:prstGeom prst="rect">
            <a:avLst/>
          </a:prstGeom>
          <a:noFill/>
          <a:ln w="0">
            <a:noFill/>
          </a:ln>
        </p:spPr>
        <p:txBody>
          <a:bodyPr lIns="0" rIns="0" tIns="0" bIns="0" anchor="b">
            <a:noAutofit/>
          </a:bodyPr>
          <a:lstStyle>
            <a:lvl1pPr algn="r">
              <a:buNone/>
              <a:defRPr b="0" lang="fr-FR" sz="1400" spc="-1" strike="noStrike">
                <a:latin typeface="Times New Roman"/>
              </a:defRPr>
            </a:lvl1pPr>
          </a:lstStyle>
          <a:p>
            <a:pPr algn="r">
              <a:buNone/>
            </a:pPr>
            <a:fld id="{7E0A4F40-4C3F-48BE-A260-531BE3739EE1}" type="slidenum">
              <a:rPr b="0" lang="fr-FR" sz="1400" spc="-1" strike="noStrike">
                <a:latin typeface="Times New Roman"/>
              </a:rPr>
              <a:t>&lt;numéro&gt;</a:t>
            </a:fld>
            <a:endParaRPr b="0" lang="fr-FR"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hyperlink" Target="https://presse.ademe.fr/2018/05/avis-de-lademe-emissions-de-particules-et-de-nox-par-les-vehicules-routiers.html" TargetMode="External"/><Relationship Id="rId2" Type="http://schemas.openxmlformats.org/officeDocument/2006/relationships/hyperlink" Target="https://www.ors-idf.org/fileadmin/DataStorageKit/ORS/Etudes/2009/Etude2009_1/2009_santeEnvi_pollution_proximite_1_.pdf" TargetMode="External"/><Relationship Id="rId3" Type="http://schemas.openxmlformats.org/officeDocument/2006/relationships/slide" Target="../slides/slide10.xml"/><Relationship Id="rId4"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hyperlink" Target="https://www.legifrance.gouv.fr/codes/article_lc/LEGIARTI000043976834" TargetMode="External"/><Relationship Id="rId2" Type="http://schemas.openxmlformats.org/officeDocument/2006/relationships/slide" Target="../slides/slide12.xml"/><Relationship Id="rId3"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hyperlink" Target="https://librairie.ademe.fr/air/6376-benchmark-des-zones-a-faibles-emissions-mobilite-a-travers-l-europe.html" TargetMode="External"/><Relationship Id="rId2" Type="http://schemas.openxmlformats.org/officeDocument/2006/relationships/slide" Target="../slides/slide13.xml"/><Relationship Id="rId3"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hyperlink" Target="https://www.atmo-auvergnerhonealpes.fr/dataviz/emissions" TargetMode="External"/><Relationship Id="rId2" Type="http://schemas.openxmlformats.org/officeDocument/2006/relationships/slide" Target="../slides/slide8.xml"/><Relationship Id="rId3"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hyperlink" Target="https://www.santepubliquefrance.fr/presse/2021/pollution-de-l-air-ambiant-nouvelles-estimations-de-son-impact-sur-la-sante-des-francais" TargetMode="External"/><Relationship Id="rId2" Type="http://schemas.openxmlformats.org/officeDocument/2006/relationships/hyperlink" Target="https://librairie.ademe.fr/air/5983-attitude-des-francais-a-l-egard-de-la-qualite-de-l-air-et-de-l-energie-en-2022-vague-9.html" TargetMode="External"/><Relationship Id="rId3" Type="http://schemas.openxmlformats.org/officeDocument/2006/relationships/hyperlink" Target="https://www.senat.fr/rap/r14-610-1/r14-610-1.html" TargetMode="External"/><Relationship Id="rId4" Type="http://schemas.openxmlformats.org/officeDocument/2006/relationships/hyperlink" Target="https://www.consilium.europa.eu/fr/press/press-releases/2024/10/14/air-quality-council-gives-final-green-light-to-strengthen-standards-in-the-eu/" TargetMode="External"/><Relationship Id="rId5" Type="http://schemas.openxmlformats.org/officeDocument/2006/relationships/slide" Target="../slides/slide9.xml"/><Relationship Id="rId6"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3" name="PlaceHolder 1"/>
          <p:cNvSpPr>
            <a:spLocks noGrp="1"/>
          </p:cNvSpPr>
          <p:nvPr>
            <p:ph type="sldImg"/>
          </p:nvPr>
        </p:nvSpPr>
        <p:spPr>
          <a:xfrm>
            <a:off x="685800" y="1143000"/>
            <a:ext cx="5481360" cy="3081240"/>
          </a:xfrm>
          <a:prstGeom prst="rect">
            <a:avLst/>
          </a:prstGeom>
          <a:ln w="0">
            <a:noFill/>
          </a:ln>
        </p:spPr>
      </p:sp>
      <p:sp>
        <p:nvSpPr>
          <p:cNvPr id="444" name="PlaceHolder 2"/>
          <p:cNvSpPr>
            <a:spLocks noGrp="1"/>
          </p:cNvSpPr>
          <p:nvPr>
            <p:ph type="body"/>
          </p:nvPr>
        </p:nvSpPr>
        <p:spPr>
          <a:xfrm>
            <a:off x="685800" y="4400640"/>
            <a:ext cx="5481360" cy="3595320"/>
          </a:xfrm>
          <a:prstGeom prst="rect">
            <a:avLst/>
          </a:prstGeom>
          <a:noFill/>
          <a:ln w="0">
            <a:noFill/>
          </a:ln>
        </p:spPr>
        <p:txBody>
          <a:bodyPr lIns="0" rIns="0" tIns="0" bIns="0" anchor="t">
            <a:noAutofit/>
          </a:bodyPr>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1" lang="fr-FR" sz="1800" spc="-1" strike="noStrike">
                <a:solidFill>
                  <a:srgbClr val="000000"/>
                </a:solidFill>
                <a:latin typeface="Arial"/>
                <a:ea typeface="Arial"/>
              </a:rPr>
              <a:t>Les messages clés du « 1h avec les ZFE » :</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sais ce qu’est une ZFE</a:t>
            </a: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comprends pourquoi les ZFE sont mises en place</a:t>
            </a: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me prépare à m’adapter à la ZFE</a:t>
            </a:r>
            <a:endParaRPr b="0" lang="fr-FR" sz="1800" spc="-1" strike="noStrike">
              <a:latin typeface="Arial"/>
            </a:endParaRPr>
          </a:p>
        </p:txBody>
      </p:sp>
      <p:sp>
        <p:nvSpPr>
          <p:cNvPr id="445" name="PlaceHolder 3"/>
          <p:cNvSpPr>
            <a:spLocks noGrp="1"/>
          </p:cNvSpPr>
          <p:nvPr>
            <p:ph type="sldNum" idx="7"/>
          </p:nvPr>
        </p:nvSpPr>
        <p:spPr>
          <a:xfrm>
            <a:off x="3884760" y="8685360"/>
            <a:ext cx="2966760" cy="45360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Calibri"/>
                <a:ea typeface="Calibri"/>
              </a:defRPr>
            </a:lvl1pPr>
          </a:lstStyle>
          <a:p>
            <a:pPr algn="r">
              <a:lnSpc>
                <a:spcPct val="100000"/>
              </a:lnSpc>
              <a:buNone/>
              <a:tabLst>
                <a:tab algn="l" pos="0"/>
              </a:tabLst>
            </a:pPr>
            <a:fld id="{437A5525-C154-4121-9FD9-8132C36C6729}" type="slidenum">
              <a:rPr b="0" lang="fr-FR" sz="1200" spc="-1" strike="noStrike">
                <a:solidFill>
                  <a:srgbClr val="000000"/>
                </a:solidFill>
                <a:latin typeface="Calibri"/>
                <a:ea typeface="Calibri"/>
              </a:rPr>
              <a:t>&lt;numéro&gt;</a:t>
            </a:fld>
            <a:endParaRPr b="0" lang="fr-FR" sz="1200" spc="-1" strike="noStrike">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9" name="PlaceHolder 1"/>
          <p:cNvSpPr>
            <a:spLocks noGrp="1"/>
          </p:cNvSpPr>
          <p:nvPr>
            <p:ph type="sldImg"/>
          </p:nvPr>
        </p:nvSpPr>
        <p:spPr>
          <a:xfrm>
            <a:off x="380880" y="694800"/>
            <a:ext cx="6091560" cy="3424680"/>
          </a:xfrm>
          <a:prstGeom prst="rect">
            <a:avLst/>
          </a:prstGeom>
          <a:ln w="0">
            <a:noFill/>
          </a:ln>
        </p:spPr>
      </p:sp>
      <p:sp>
        <p:nvSpPr>
          <p:cNvPr id="460" name="PlaceHolder 2"/>
          <p:cNvSpPr>
            <a:spLocks noGrp="1"/>
          </p:cNvSpPr>
          <p:nvPr>
            <p:ph type="body"/>
          </p:nvPr>
        </p:nvSpPr>
        <p:spPr>
          <a:xfrm>
            <a:off x="685800" y="4343400"/>
            <a:ext cx="5790960" cy="4110480"/>
          </a:xfrm>
          <a:prstGeom prst="rect">
            <a:avLst/>
          </a:prstGeom>
          <a:noFill/>
          <a:ln w="0">
            <a:noFill/>
          </a:ln>
        </p:spPr>
        <p:txBody>
          <a:bodyPr lIns="0" rIns="0" tIns="0" bIns="0" anchor="t">
            <a:noAutofit/>
          </a:bodyPr>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Entre un </a:t>
            </a:r>
            <a:r>
              <a:rPr b="1" lang="fr-FR" sz="1600" spc="-1" strike="noStrike">
                <a:solidFill>
                  <a:srgbClr val="181717"/>
                </a:solidFill>
                <a:latin typeface="Arial"/>
                <a:ea typeface="Arial"/>
              </a:rPr>
              <a:t>véhicule immatriculé en 2000 et en 2020,</a:t>
            </a:r>
            <a:r>
              <a:rPr b="0" lang="fr-FR" sz="1600" spc="-1" strike="noStrike">
                <a:solidFill>
                  <a:srgbClr val="181717"/>
                </a:solidFill>
                <a:latin typeface="Arial"/>
                <a:ea typeface="Arial"/>
              </a:rPr>
              <a:t> les </a:t>
            </a:r>
            <a:r>
              <a:rPr b="1" lang="fr-FR" sz="1600" spc="-1" strike="noStrike">
                <a:solidFill>
                  <a:srgbClr val="181717"/>
                </a:solidFill>
                <a:latin typeface="Arial"/>
                <a:ea typeface="Arial"/>
              </a:rPr>
              <a:t>émissions réelles de dioxyde d’azote </a:t>
            </a:r>
            <a:r>
              <a:rPr b="0" lang="fr-FR" sz="1600" spc="-1" strike="noStrike">
                <a:solidFill>
                  <a:srgbClr val="181717"/>
                </a:solidFill>
                <a:latin typeface="Arial"/>
                <a:ea typeface="Arial"/>
              </a:rPr>
              <a:t>sont diminuées de :</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- 90 % pour un véhicule Diesel</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- 40 % pour un véhicule essence</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(source : </a:t>
            </a:r>
            <a:r>
              <a:rPr b="0" i="1" lang="fr-FR" sz="1600" spc="-1" strike="noStrike" u="sng">
                <a:solidFill>
                  <a:srgbClr val="000000"/>
                </a:solidFill>
                <a:uFillTx/>
                <a:latin typeface="Arial"/>
                <a:ea typeface="Arial"/>
                <a:hlinkClick r:id="rId1"/>
              </a:rPr>
              <a:t>ADEME</a:t>
            </a:r>
            <a:r>
              <a:rPr b="0" i="1" lang="fr-FR" sz="1600" spc="-1" strike="noStrike">
                <a:solidFill>
                  <a:srgbClr val="2a6099"/>
                </a:solidFill>
                <a:latin typeface="Arial"/>
                <a:ea typeface="Arial"/>
              </a:rPr>
              <a:t>)</a:t>
            </a:r>
            <a:endParaRPr b="0" lang="fr-FR" sz="1600" spc="-1" strike="noStrike">
              <a:latin typeface="Arial"/>
            </a:endParaRPr>
          </a:p>
          <a:p>
            <a:pPr>
              <a:lnSpc>
                <a:spcPct val="100000"/>
              </a:lnSpc>
              <a:buNone/>
              <a:tabLst>
                <a:tab algn="l" pos="0"/>
              </a:tabLst>
            </a:pP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Les niveaux moyens de dioxyde d’azote à proximité d’axes routiers sont 2 à 4 fois plus importants que les niveaux en situation de fond urbain</a:t>
            </a:r>
            <a:br>
              <a:rPr sz="1600"/>
            </a:br>
            <a:r>
              <a:rPr b="0" lang="fr-FR" sz="1600" spc="-1" strike="noStrike">
                <a:solidFill>
                  <a:srgbClr val="181717"/>
                </a:solidFill>
                <a:latin typeface="Arial"/>
                <a:ea typeface="Arial"/>
              </a:rPr>
              <a:t>(source : </a:t>
            </a:r>
            <a:r>
              <a:rPr b="0" i="1" lang="fr-FR" sz="1600" spc="-1" strike="noStrike" u="sng">
                <a:solidFill>
                  <a:srgbClr val="000000"/>
                </a:solidFill>
                <a:uFillTx/>
                <a:latin typeface="Arial"/>
                <a:ea typeface="Arial"/>
                <a:hlinkClick r:id="rId2"/>
              </a:rPr>
              <a:t>Observatoire régional de santé Ile de France</a:t>
            </a:r>
            <a:r>
              <a:rPr b="0" lang="fr-FR" sz="1600" spc="-1" strike="noStrike">
                <a:solidFill>
                  <a:srgbClr val="181717"/>
                </a:solidFill>
                <a:latin typeface="Arial"/>
                <a:ea typeface="Arial"/>
              </a:rPr>
              <a:t>)</a:t>
            </a:r>
            <a:endParaRPr b="0" lang="fr-FR" sz="1600" spc="-1" strike="noStrike">
              <a:latin typeface="Arial"/>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1" name="PlaceHolder 1"/>
          <p:cNvSpPr>
            <a:spLocks noGrp="1"/>
          </p:cNvSpPr>
          <p:nvPr>
            <p:ph type="sldImg"/>
          </p:nvPr>
        </p:nvSpPr>
        <p:spPr>
          <a:xfrm>
            <a:off x="380880" y="694800"/>
            <a:ext cx="6091560" cy="3424680"/>
          </a:xfrm>
          <a:prstGeom prst="rect">
            <a:avLst/>
          </a:prstGeom>
          <a:ln w="0">
            <a:noFill/>
          </a:ln>
        </p:spPr>
      </p:sp>
      <p:sp>
        <p:nvSpPr>
          <p:cNvPr id="462" name="PlaceHolder 2"/>
          <p:cNvSpPr>
            <a:spLocks noGrp="1"/>
          </p:cNvSpPr>
          <p:nvPr>
            <p:ph type="body"/>
          </p:nvPr>
        </p:nvSpPr>
        <p:spPr>
          <a:xfrm>
            <a:off x="469800" y="4343400"/>
            <a:ext cx="6151680" cy="3608640"/>
          </a:xfrm>
          <a:prstGeom prst="rect">
            <a:avLst/>
          </a:prstGeom>
          <a:noFill/>
          <a:ln w="0">
            <a:noFill/>
          </a:ln>
        </p:spPr>
        <p:txBody>
          <a:bodyPr lIns="0" rIns="0" tIns="0" bIns="0" anchor="t">
            <a:noAutofit/>
          </a:bodyPr>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ZFE = un espace où la circulation et le stationnement des véhicules les plus polluants sont interdits, sur la base des vignettes Crit’Air </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Doit s’inscrire dans un ensemble d’actions en faveur de la qualité de l’air, sur les autres sources d’émissions de polluants (industrie, résidentiel...)</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A partir du minimum imposé par la loi, les collectivités qui mettent en place les ZFE (en général, les métropoles) choisissent : le périmètre, les catégories/classes de véhicules concernés, les modalités horaires, la progressivité des règles dans le temps, les dérogations, les aides locales et accompagnements</a:t>
            </a:r>
            <a:br>
              <a:rPr sz="1600"/>
            </a:br>
            <a:r>
              <a:rPr b="0" i="1" lang="fr-FR" sz="1600" spc="-1" strike="noStrike">
                <a:solidFill>
                  <a:srgbClr val="2a6099"/>
                </a:solidFill>
                <a:latin typeface="Arial"/>
                <a:ea typeface="Arial"/>
              </a:rPr>
              <a:t>(</a:t>
            </a:r>
            <a:r>
              <a:rPr b="0" i="1" lang="fr-FR" sz="1600" spc="-1" strike="noStrike" u="sng">
                <a:solidFill>
                  <a:srgbClr val="000000"/>
                </a:solidFill>
                <a:uFillTx/>
                <a:latin typeface="Arial"/>
                <a:ea typeface="Arial"/>
                <a:hlinkClick r:id="rId1"/>
              </a:rPr>
              <a:t>article L2213-4-1 du Code général des collectivités territoriales</a:t>
            </a:r>
            <a:r>
              <a:rPr b="0" i="1" lang="fr-FR" sz="1600" spc="-1" strike="noStrike">
                <a:solidFill>
                  <a:srgbClr val="2a6099"/>
                </a:solidFill>
                <a:latin typeface="Arial"/>
                <a:ea typeface="Arial"/>
              </a:rPr>
              <a:t>)</a:t>
            </a:r>
            <a:endParaRPr b="0" lang="fr-FR" sz="1600" spc="-1" strike="noStrike">
              <a:latin typeface="Arial"/>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3" name="PlaceHolder 1"/>
          <p:cNvSpPr>
            <a:spLocks noGrp="1"/>
          </p:cNvSpPr>
          <p:nvPr>
            <p:ph type="sldImg"/>
          </p:nvPr>
        </p:nvSpPr>
        <p:spPr>
          <a:xfrm>
            <a:off x="380880" y="694800"/>
            <a:ext cx="6091560" cy="3424680"/>
          </a:xfrm>
          <a:prstGeom prst="rect">
            <a:avLst/>
          </a:prstGeom>
          <a:ln w="0">
            <a:noFill/>
          </a:ln>
        </p:spPr>
      </p:sp>
      <p:sp>
        <p:nvSpPr>
          <p:cNvPr id="464" name="PlaceHolder 2"/>
          <p:cNvSpPr>
            <a:spLocks noGrp="1"/>
          </p:cNvSpPr>
          <p:nvPr>
            <p:ph type="body"/>
          </p:nvPr>
        </p:nvSpPr>
        <p:spPr>
          <a:xfrm>
            <a:off x="685800" y="4631400"/>
            <a:ext cx="5482080" cy="411048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lang="fr-FR" sz="1800" spc="-1" strike="noStrike">
                <a:solidFill>
                  <a:srgbClr val="000000"/>
                </a:solidFill>
                <a:latin typeface="Arial"/>
                <a:ea typeface="Arial"/>
              </a:rPr>
              <a:t>La France n’est pas le premier pays européen à mettre en place des ZFE : </a:t>
            </a:r>
            <a:r>
              <a:rPr b="1" lang="fr-FR" sz="1800" spc="-1" strike="noStrike">
                <a:solidFill>
                  <a:srgbClr val="000000"/>
                </a:solidFill>
                <a:latin typeface="Arial"/>
                <a:ea typeface="Arial"/>
              </a:rPr>
              <a:t>+ de 315 ZFE existent déjà partout en Europe </a:t>
            </a:r>
            <a:r>
              <a:rPr b="0" lang="fr-FR" sz="1800" spc="-1" strike="noStrike">
                <a:solidFill>
                  <a:srgbClr val="000000"/>
                </a:solidFill>
                <a:latin typeface="Arial"/>
                <a:ea typeface="Arial"/>
              </a:rPr>
              <a:t>(source : </a:t>
            </a:r>
            <a:r>
              <a:rPr b="0" i="1" lang="fr-FR" sz="1800" spc="-1" strike="noStrike" u="sng">
                <a:solidFill>
                  <a:srgbClr val="000000"/>
                </a:solidFill>
                <a:uFillTx/>
                <a:latin typeface="Arial"/>
                <a:ea typeface="Arial"/>
                <a:hlinkClick r:id="rId1"/>
              </a:rPr>
              <a:t>benchmark européen de l’ADEME</a:t>
            </a:r>
            <a:r>
              <a:rPr b="0" lang="fr-FR" sz="1800" spc="-1" strike="noStrike">
                <a:solidFill>
                  <a:srgbClr val="000000"/>
                </a:solidFill>
                <a:latin typeface="Arial"/>
                <a:ea typeface="Arial"/>
              </a:rPr>
              <a:t>)</a:t>
            </a:r>
            <a:endParaRPr b="0" lang="fr-FR" sz="1800" spc="-1" strike="noStrike">
              <a:latin typeface="Arial"/>
            </a:endParaRPr>
          </a:p>
          <a:p>
            <a:pPr>
              <a:lnSpc>
                <a:spcPct val="100000"/>
              </a:lnSpc>
              <a:buNone/>
              <a:tabLst>
                <a:tab algn="l" pos="0"/>
              </a:tabLst>
            </a:pPr>
            <a:endParaRPr b="0" lang="fr-FR" sz="2000" spc="-1" strike="noStrike">
              <a:latin typeface="Arial"/>
            </a:endParaRPr>
          </a:p>
          <a:p>
            <a:pPr marL="216000" indent="-216000">
              <a:lnSpc>
                <a:spcPct val="100000"/>
              </a:lnSpc>
              <a:buClr>
                <a:srgbClr val="000000"/>
              </a:buClr>
              <a:buFont typeface="Noto Sans Symbols"/>
              <a:buChar char="●"/>
              <a:tabLst>
                <a:tab algn="l" pos="0"/>
              </a:tabLst>
            </a:pPr>
            <a:r>
              <a:rPr b="1" lang="fr-FR" sz="1800" spc="-1" strike="noStrike">
                <a:solidFill>
                  <a:srgbClr val="000000"/>
                </a:solidFill>
                <a:latin typeface="Arial"/>
                <a:ea typeface="Arial"/>
              </a:rPr>
              <a:t>Autour de 40 ZFE sont attendues en France en 2025,</a:t>
            </a:r>
            <a:r>
              <a:rPr b="0" lang="fr-FR" sz="1800" spc="-1" strike="noStrike">
                <a:solidFill>
                  <a:srgbClr val="000000"/>
                </a:solidFill>
                <a:latin typeface="Arial"/>
                <a:ea typeface="Arial"/>
              </a:rPr>
              <a:t> dont 7 en région ARA (source : DGEC et DREAL ARA)</a:t>
            </a:r>
            <a:endParaRPr b="0" lang="fr-FR" sz="1800" spc="-1" strike="noStrike">
              <a:latin typeface="Arial"/>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5" name="PlaceHolder 1"/>
          <p:cNvSpPr>
            <a:spLocks noGrp="1"/>
          </p:cNvSpPr>
          <p:nvPr>
            <p:ph type="sldImg"/>
          </p:nvPr>
        </p:nvSpPr>
        <p:spPr>
          <a:xfrm>
            <a:off x="380880" y="694800"/>
            <a:ext cx="6091560" cy="3424680"/>
          </a:xfrm>
          <a:prstGeom prst="rect">
            <a:avLst/>
          </a:prstGeom>
          <a:ln w="0">
            <a:noFill/>
          </a:ln>
        </p:spPr>
      </p:sp>
      <p:sp>
        <p:nvSpPr>
          <p:cNvPr id="466" name="PlaceHolder 2"/>
          <p:cNvSpPr>
            <a:spLocks noGrp="1"/>
          </p:cNvSpPr>
          <p:nvPr>
            <p:ph type="body"/>
          </p:nvPr>
        </p:nvSpPr>
        <p:spPr>
          <a:xfrm>
            <a:off x="685800" y="4343400"/>
            <a:ext cx="5482080" cy="422316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i="1" lang="fr-FR" sz="1400" spc="-1" strike="noStrike">
                <a:highlight>
                  <a:srgbClr val="ffff00"/>
                </a:highlight>
                <a:latin typeface="Arial"/>
                <a:ea typeface="Arial"/>
              </a:rPr>
              <a:t>Slide à modifier par la personne qui anime en amont, pour se concentrer spécifiquement sur la/les ZFE concernant le plus les participants</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La vignette Crit'Air classe les véhicules en fonction de leurs émissions polluantes</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La vignette Crit'Air est </a:t>
            </a:r>
            <a:r>
              <a:rPr b="1" lang="fr-FR" sz="1400" spc="-1" strike="noStrike">
                <a:solidFill>
                  <a:srgbClr val="181717"/>
                </a:solidFill>
                <a:latin typeface="Arial"/>
                <a:ea typeface="Arial"/>
              </a:rPr>
              <a:t>obligatoire pour circuler et stationner dans les ZFE</a:t>
            </a:r>
            <a:r>
              <a:rPr b="0" lang="fr-FR" sz="1400" spc="-1" strike="noStrike">
                <a:solidFill>
                  <a:srgbClr val="181717"/>
                </a:solidFill>
                <a:latin typeface="Arial"/>
                <a:ea typeface="Arial"/>
              </a:rPr>
              <a:t>, et pour circuler en cas de </a:t>
            </a:r>
            <a:r>
              <a:rPr b="1" lang="fr-FR" sz="1400" spc="-1" strike="noStrike">
                <a:solidFill>
                  <a:srgbClr val="181717"/>
                </a:solidFill>
                <a:latin typeface="Arial"/>
                <a:ea typeface="Arial"/>
              </a:rPr>
              <a:t>pic de pollution </a:t>
            </a:r>
            <a:r>
              <a:rPr b="0" lang="fr-FR" sz="1400" spc="-1" strike="noStrike">
                <a:solidFill>
                  <a:srgbClr val="181717"/>
                </a:solidFill>
                <a:latin typeface="Arial"/>
                <a:ea typeface="Arial"/>
              </a:rPr>
              <a:t>avec circulation différenciée</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1" lang="fr-FR" sz="1400" spc="-1" strike="noStrike">
                <a:solidFill>
                  <a:srgbClr val="181717"/>
                </a:solidFill>
                <a:latin typeface="Arial"/>
                <a:ea typeface="Arial"/>
              </a:rPr>
              <a:t>Au 1</a:t>
            </a:r>
            <a:r>
              <a:rPr b="1" lang="fr-FR" sz="1400" spc="-1" strike="noStrike" baseline="30000">
                <a:solidFill>
                  <a:srgbClr val="181717"/>
                </a:solidFill>
                <a:latin typeface="Arial"/>
                <a:ea typeface="Arial"/>
              </a:rPr>
              <a:t>er</a:t>
            </a:r>
            <a:r>
              <a:rPr b="1" lang="fr-FR" sz="1400" spc="-1" strike="noStrike">
                <a:solidFill>
                  <a:srgbClr val="181717"/>
                </a:solidFill>
                <a:latin typeface="Arial"/>
                <a:ea typeface="Arial"/>
              </a:rPr>
              <a:t> janvier 2025 :</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de Lyon et Grenoble : tous les véhicules Crit’Air 3 et + sont interdits dans la ZFE</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d’Annecy et Annemasse : tous les véhicules « non classés » sans vignette Crit’Air sont interdits dans la ZFE (Chambéry idem à partir d’avril 2025)</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de Clermont-Ferrand et Saint-Étienne : seuls les véhicules utilitaires et poids lourds sont concernés (Crit’Air 4 interdits à St Etienne, non classés à Clermont-Ferrand)</a:t>
            </a:r>
            <a:endParaRPr b="0" lang="fr-FR" sz="1400" spc="-1" strike="noStrike">
              <a:latin typeface="Arial"/>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7" name="PlaceHolder 1"/>
          <p:cNvSpPr>
            <a:spLocks noGrp="1"/>
          </p:cNvSpPr>
          <p:nvPr>
            <p:ph type="sldImg"/>
          </p:nvPr>
        </p:nvSpPr>
        <p:spPr>
          <a:xfrm>
            <a:off x="380880" y="694800"/>
            <a:ext cx="6091560" cy="3424680"/>
          </a:xfrm>
          <a:prstGeom prst="rect">
            <a:avLst/>
          </a:prstGeom>
          <a:ln w="0">
            <a:noFill/>
          </a:ln>
        </p:spPr>
      </p:sp>
      <p:sp>
        <p:nvSpPr>
          <p:cNvPr id="468" name="PlaceHolder 2"/>
          <p:cNvSpPr>
            <a:spLocks noGrp="1"/>
          </p:cNvSpPr>
          <p:nvPr>
            <p:ph type="body"/>
          </p:nvPr>
        </p:nvSpPr>
        <p:spPr>
          <a:xfrm>
            <a:off x="685800" y="4343400"/>
            <a:ext cx="5482080" cy="419436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i="1" lang="fr-FR" sz="1600" spc="-1" strike="noStrike">
                <a:highlight>
                  <a:srgbClr val="ffff00"/>
                </a:highlight>
                <a:latin typeface="Arial"/>
                <a:ea typeface="Arial"/>
              </a:rPr>
              <a:t>Enrichir la slide au début de la présentation en ajoutant des informations (calendrier des restrictions, dérogations, accompagnement...) sur la/les ZFE la/les plus concernée(s)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Pour les ZFE de Lyon et Grenoble notamment, il est intéressant de citer :</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dérogations les + courantes « pass ZFE » ou « petit rouleur » qui permettent de circuler quelques jours par an dans la ZFE</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accompagnements au changement de mobilités (aides au changement de véhicules et conseils en mobilité)</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9" name="PlaceHolder 1"/>
          <p:cNvSpPr>
            <a:spLocks noGrp="1"/>
          </p:cNvSpPr>
          <p:nvPr>
            <p:ph type="sldImg"/>
          </p:nvPr>
        </p:nvSpPr>
        <p:spPr>
          <a:xfrm>
            <a:off x="380880" y="694800"/>
            <a:ext cx="6091560" cy="3424680"/>
          </a:xfrm>
          <a:prstGeom prst="rect">
            <a:avLst/>
          </a:prstGeom>
          <a:ln w="0">
            <a:noFill/>
          </a:ln>
        </p:spPr>
      </p:sp>
      <p:sp>
        <p:nvSpPr>
          <p:cNvPr id="470" name="PlaceHolder 2"/>
          <p:cNvSpPr>
            <a:spLocks noGrp="1"/>
          </p:cNvSpPr>
          <p:nvPr>
            <p:ph type="body"/>
          </p:nvPr>
        </p:nvSpPr>
        <p:spPr>
          <a:xfrm>
            <a:off x="685800" y="4343400"/>
            <a:ext cx="5482080" cy="419436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 présentée ici à titre d’exemple</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i="1" lang="fr-FR" sz="1600" spc="-1" strike="noStrike">
                <a:highlight>
                  <a:srgbClr val="ffff00"/>
                </a:highlight>
                <a:latin typeface="Arial"/>
                <a:ea typeface="Arial"/>
              </a:rPr>
              <a:t>Enrichir la slide au début de la présentation en ajoutant des informations (calendrier des restrictions, dérogations, accompagnement...) sur la/les ZFE la/les plus concernée(s)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Pour les ZFE de Lyon et Grenoble notamment, il est intéressant de citer :</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dérogations les + courantes « pass ZFE » ou « petit rouleur » qui permettent de circuler quelques jours par an dans la ZFE</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accompagnements au changement de mobilités (aides au changement de véhicules et conseils en mobilité)</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1"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Consigne / texte indicatif à énoncer aux participants (éviter de le lire mais plutôt vous l'approprier, pour plus de fluidité) :</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800" spc="-1" strike="noStrike">
                <a:latin typeface="Arial"/>
              </a:rPr>
              <a:t>"La ZFE est aujourd’hui une mesure qui peut être une source de débats, et l'objectif de ce temps n'est pas de passer sous silence cet aspect de la ZFE. Nous venons de voir quels sont les objectifs à la mise en place des ZFE, mais il est important de réfléchir aussi à ce qui pourrait se passer s'il n'y avait pas de contraintes de circulation mises en place dans les ZFE, pour pouvoir se faire une idée plus globale de la question"</a:t>
            </a:r>
            <a:endParaRPr b="0" lang="fr-FR" sz="1800" spc="-1" strike="noStrike">
              <a:latin typeface="Arial"/>
            </a:endParaRPr>
          </a:p>
        </p:txBody>
      </p:sp>
      <p:sp>
        <p:nvSpPr>
          <p:cNvPr id="472" name="PlaceHolder 2"/>
          <p:cNvSpPr>
            <a:spLocks noGrp="1"/>
          </p:cNvSpPr>
          <p:nvPr>
            <p:ph type="sldImg"/>
          </p:nvPr>
        </p:nvSpPr>
        <p:spPr>
          <a:xfrm>
            <a:off x="216000" y="812520"/>
            <a:ext cx="7126200" cy="4007880"/>
          </a:xfrm>
          <a:prstGeom prst="rect">
            <a:avLst/>
          </a:prstGeom>
          <a:ln w="0">
            <a:noFill/>
          </a:ln>
        </p:spPr>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3"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200" spc="-1" strike="noStrike">
                <a:latin typeface="Arial"/>
              </a:rPr>
              <a:t>Présenter la slide de consignes et lancer l'activité sur l'outil choisi pour générer un nuage de mots en direct (Wooclap est gratuit jusqu'à 1000 participants, sinon si vous avez un compte, Kahoot ou Klaxoon peuvent être utilisés) en proposant de répondre à la question suivante, qui va alimenter un nuage de mots en direct :</a:t>
            </a:r>
            <a:endParaRPr b="0" lang="fr-FR" sz="1200" spc="-1" strike="noStrike">
              <a:latin typeface="Arial"/>
            </a:endParaRPr>
          </a:p>
          <a:p>
            <a:pPr marL="216000" indent="-216000">
              <a:lnSpc>
                <a:spcPct val="100000"/>
              </a:lnSpc>
              <a:buNone/>
              <a:tabLst>
                <a:tab algn="l" pos="0"/>
              </a:tabLst>
            </a:pPr>
            <a:r>
              <a:rPr b="0" lang="fr-FR" sz="1200" spc="-1" strike="noStrike">
                <a:latin typeface="Arial"/>
              </a:rPr>
              <a:t>- Nuage de mots : "Quelles conséquences imaginez-vous à la dégradation de la qualité de l'air ? » Ça peut être des conséquences très concrètes et immédiates, comme des conséquences plus indirectes et à plus long terme".</a:t>
            </a:r>
            <a:endParaRPr b="0" lang="fr-FR" sz="1200" spc="-1" strike="noStrike">
              <a:latin typeface="Arial"/>
            </a:endParaRPr>
          </a:p>
          <a:p>
            <a:pPr marL="216000" indent="-216000">
              <a:lnSpc>
                <a:spcPct val="100000"/>
              </a:lnSpc>
              <a:buNone/>
              <a:tabLst>
                <a:tab algn="l" pos="0"/>
              </a:tabLst>
            </a:pPr>
            <a:r>
              <a:rPr b="0" lang="fr-FR" sz="1200" spc="-1" strike="noStrike">
                <a:latin typeface="Arial"/>
              </a:rPr>
              <a:t>Pour les encourager à se détacher de la ZFE dans un premier temps et à réfléchir à des conséquences très concrètes mais aussi plus indirectes de la pollution de l’air, compléter à l'oral la consigne avec ces éléments : “On se dit que si rien n’est mis en place ce sera pollué. Oui mais encore ? et donc ? c’est à cette question qu’on vous invite aujourd’hui à réfléchir quelques minutes" :</a:t>
            </a:r>
            <a:endParaRPr b="0" lang="fr-FR" sz="1200" spc="-1" strike="noStrike">
              <a:latin typeface="Arial"/>
            </a:endParaRPr>
          </a:p>
          <a:p>
            <a:pPr marL="216000" indent="-216000">
              <a:lnSpc>
                <a:spcPct val="100000"/>
              </a:lnSpc>
              <a:buNone/>
              <a:tabLst>
                <a:tab algn="l" pos="0"/>
              </a:tabLst>
            </a:pPr>
            <a:r>
              <a:rPr b="0" lang="fr-FR" sz="1200" spc="-1" strike="noStrike">
                <a:latin typeface="Arial"/>
              </a:rPr>
              <a:t>1 min explication consigne + 3 min pour que chacun puisse répondre sur l'outil choisi pour générer le nuage de mots</a:t>
            </a:r>
            <a:endParaRPr b="0" lang="fr-FR" sz="12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200" spc="-1" strike="noStrike">
                <a:latin typeface="Arial"/>
              </a:rPr>
              <a:t>- Montrer le nuage de mot via partage d'écran, en rebondissant sur les thématiques qui ressortent le plus (santé / qualité de vie / attractivité économique (tourisme, commerce…) / valeurs (individualisme, immobilisme / pessimisme et absence d’engagement sur les enjeux de transition écologique) : 1 min</a:t>
            </a:r>
            <a:endParaRPr b="0" lang="fr-FR" sz="1200" spc="-1" strike="noStrike">
              <a:latin typeface="Arial"/>
            </a:endParaRPr>
          </a:p>
          <a:p>
            <a:pPr marL="216000" indent="-216000">
              <a:lnSpc>
                <a:spcPct val="100000"/>
              </a:lnSpc>
              <a:buNone/>
              <a:tabLst>
                <a:tab algn="l" pos="0"/>
              </a:tabLst>
            </a:pPr>
            <a:endParaRPr b="0" lang="fr-FR" sz="1800" spc="-1" strike="noStrike">
              <a:latin typeface="Arial"/>
            </a:endParaRPr>
          </a:p>
        </p:txBody>
      </p:sp>
      <p:sp>
        <p:nvSpPr>
          <p:cNvPr id="474" name="PlaceHolder 2"/>
          <p:cNvSpPr>
            <a:spLocks noGrp="1"/>
          </p:cNvSpPr>
          <p:nvPr>
            <p:ph type="sldImg"/>
          </p:nvPr>
        </p:nvSpPr>
        <p:spPr>
          <a:xfrm>
            <a:off x="216000" y="812520"/>
            <a:ext cx="7126200" cy="4007880"/>
          </a:xfrm>
          <a:prstGeom prst="rect">
            <a:avLst/>
          </a:prstGeom>
          <a:ln w="0">
            <a:noFill/>
          </a:ln>
        </p:spPr>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5"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solidFill>
                  <a:srgbClr val="000000"/>
                </a:solidFill>
                <a:latin typeface="Arial"/>
              </a:rPr>
              <a:t>- Synthèse de ces nuages de mots en présentant la slide reprenant les principales thématiques ressortant de manière à dépeindre différentes catégories de conséquences,  pouvant compléter celles qui sont ressorties en atelier : 2 min</a:t>
            </a:r>
            <a:endParaRPr b="0" lang="fr-FR" sz="1800" spc="-1" strike="noStrike">
              <a:latin typeface="Arial"/>
            </a:endParaRPr>
          </a:p>
          <a:p>
            <a:pPr marL="216000" indent="-216000">
              <a:lnSpc>
                <a:spcPct val="115000"/>
              </a:lnSpc>
              <a:buNone/>
              <a:tabLst>
                <a:tab algn="l" pos="0"/>
              </a:tabLst>
            </a:pPr>
            <a:endParaRPr b="0" lang="fr-FR" sz="1800" spc="-1" strike="noStrike">
              <a:latin typeface="Arial"/>
            </a:endParaRPr>
          </a:p>
          <a:p>
            <a:pPr marL="216000" indent="-216000">
              <a:lnSpc>
                <a:spcPct val="115000"/>
              </a:lnSpc>
              <a:buNone/>
              <a:tabLst>
                <a:tab algn="l" pos="0"/>
              </a:tabLst>
            </a:pPr>
            <a:r>
              <a:rPr b="0" lang="fr-FR" sz="1800" spc="-1" strike="noStrike">
                <a:solidFill>
                  <a:srgbClr val="000000"/>
                </a:solidFill>
                <a:latin typeface="Arial"/>
              </a:rPr>
              <a:t>(Ce sont les principales conséquences associées à la dégradation de la qualité de l’air identifiées dans la littérature scientifique. Elles permettent de résumer ou compléter les conséquences que les participants auront spontanément évoquées dans l’activité “nuage de mots”)</a:t>
            </a:r>
            <a:endParaRPr b="0" lang="fr-FR" sz="1800" spc="-1" strike="noStrike">
              <a:latin typeface="Arial"/>
            </a:endParaRPr>
          </a:p>
        </p:txBody>
      </p:sp>
      <p:sp>
        <p:nvSpPr>
          <p:cNvPr id="476" name="PlaceHolder 2"/>
          <p:cNvSpPr>
            <a:spLocks noGrp="1"/>
          </p:cNvSpPr>
          <p:nvPr>
            <p:ph type="sldImg"/>
          </p:nvPr>
        </p:nvSpPr>
        <p:spPr>
          <a:xfrm>
            <a:off x="216000" y="812520"/>
            <a:ext cx="7126200" cy="4007880"/>
          </a:xfrm>
          <a:prstGeom prst="rect">
            <a:avLst/>
          </a:prstGeom>
          <a:ln w="0">
            <a:noFill/>
          </a:ln>
        </p:spPr>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6"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 En s'appuyant sur la slide correspondante, présenter le format d'atelier aux participants</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800" spc="-1" strike="noStrike">
                <a:latin typeface="Arial"/>
              </a:rPr>
              <a:t>- Prévenir les participants que leurs micros doivent être coupés durant cet atelier et qu'ils peuvent passer par le chat pour poser leurs questions</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800" spc="-1" strike="noStrike">
                <a:latin typeface="Arial"/>
              </a:rPr>
              <a:t>- Préciser que le co-animateur sera en charge de répondre aux questions dans le chat au fur et à mesure de l'atelier (il n’y aura pas de temps questions-réponses dédié en raison du timing contraint, sauf s’il reste du temps à la fin)</a:t>
            </a:r>
            <a:endParaRPr b="0" lang="fr-FR" sz="1800" spc="-1" strike="noStrike">
              <a:latin typeface="Arial"/>
            </a:endParaRPr>
          </a:p>
        </p:txBody>
      </p:sp>
      <p:sp>
        <p:nvSpPr>
          <p:cNvPr id="447" name="PlaceHolder 2"/>
          <p:cNvSpPr>
            <a:spLocks noGrp="1"/>
          </p:cNvSpPr>
          <p:nvPr>
            <p:ph type="sldImg"/>
          </p:nvPr>
        </p:nvSpPr>
        <p:spPr>
          <a:xfrm>
            <a:off x="216000" y="812520"/>
            <a:ext cx="7126200" cy="4007880"/>
          </a:xfrm>
          <a:prstGeom prst="rect">
            <a:avLst/>
          </a:prstGeom>
          <a:ln w="0">
            <a:noFill/>
          </a:ln>
        </p:spPr>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7"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300" spc="-1" strike="noStrike">
                <a:solidFill>
                  <a:srgbClr val="000000"/>
                </a:solidFill>
                <a:latin typeface="Arial"/>
              </a:rPr>
              <a:t>- De nouveau en lançant l'activité sur l'outil de sondage intégré à votre outil de visioconférence (ou tout autre outil que vous aurez choisi pour récolter les réponses aux questions : Wooclap, Kahoot ou Klaxoon si vous avez des comptes par exemple, Google form etc.), les participants sont invités à indiquer s'ils sont d'accord ou non avec une série d’affirmations qui explicitent les a priori / freins à l’adhésion connus contre la ZFE (auxquels les scénarios du temps suivant feront écho). Nous conseillons que pendant ce temps de réponse l'animateur continue de partager la slide avec les affirmations, au cas où des participants n'arrivent pas à utiliser l’outil numérique ils pourront répondre dans le chat : 3 min</a:t>
            </a:r>
            <a:endParaRPr b="0" lang="fr-FR" sz="1300" spc="-1" strike="noStrike">
              <a:latin typeface="Arial"/>
            </a:endParaRPr>
          </a:p>
          <a:p>
            <a:pPr marL="216000" indent="-216000">
              <a:lnSpc>
                <a:spcPct val="100000"/>
              </a:lnSpc>
              <a:buNone/>
              <a:tabLst>
                <a:tab algn="l" pos="0"/>
              </a:tabLst>
            </a:pPr>
            <a:endParaRPr b="0" lang="fr-FR" sz="1400" spc="-1" strike="noStrike">
              <a:latin typeface="Arial"/>
            </a:endParaRPr>
          </a:p>
          <a:p>
            <a:pPr marL="216000" indent="-216000">
              <a:lnSpc>
                <a:spcPct val="100000"/>
              </a:lnSpc>
              <a:buNone/>
              <a:tabLst>
                <a:tab algn="l" pos="0"/>
              </a:tabLst>
            </a:pPr>
            <a:r>
              <a:rPr b="0" lang="fr-FR" sz="1300" spc="-1" strike="noStrike">
                <a:solidFill>
                  <a:srgbClr val="000000"/>
                </a:solidFill>
                <a:latin typeface="Arial"/>
              </a:rPr>
              <a:t>- Comme pour le nuage de mots, une fois le temps de réponse écoulé l'animateur partage son écran pour afficher les réponses et fait un rapide retour global aux participants sur les réponses, pour bien marquer leur prise en compte</a:t>
            </a:r>
            <a:endParaRPr b="0" lang="fr-FR" sz="1300" spc="-1" strike="noStrike">
              <a:latin typeface="Arial"/>
            </a:endParaRPr>
          </a:p>
          <a:p>
            <a:pPr marL="216000" indent="-216000">
              <a:lnSpc>
                <a:spcPct val="100000"/>
              </a:lnSpc>
              <a:buNone/>
              <a:tabLst>
                <a:tab algn="l" pos="0"/>
              </a:tabLst>
            </a:pPr>
            <a:endParaRPr b="0" lang="fr-FR" sz="1400" spc="-1" strike="noStrike">
              <a:latin typeface="Arial"/>
            </a:endParaRPr>
          </a:p>
          <a:p>
            <a:pPr marL="216000" indent="-216000">
              <a:lnSpc>
                <a:spcPct val="100000"/>
              </a:lnSpc>
              <a:buNone/>
              <a:tabLst>
                <a:tab algn="l" pos="0"/>
              </a:tabLst>
            </a:pPr>
            <a:r>
              <a:rPr b="0" lang="fr-FR" sz="1300" spc="-1" strike="noStrike">
                <a:solidFill>
                  <a:srgbClr val="000000"/>
                </a:solidFill>
                <a:latin typeface="Arial"/>
              </a:rPr>
              <a:t>Retour indicatif à leurs réponses : "Comme on le voit, la ZFE peut questionner, notamment pour des aspects de justice sociale, sur qui porte la responsabilité de cette mesure. Sans être parfaite, c'est en tout cas une mesure qui nécessite de faire sens pour être acceptée, et qui ne peut être une réussite que dans ces conditions") : 1 min</a:t>
            </a:r>
            <a:endParaRPr b="0" lang="fr-FR" sz="1300" spc="-1" strike="noStrike">
              <a:latin typeface="Arial"/>
            </a:endParaRPr>
          </a:p>
        </p:txBody>
      </p:sp>
      <p:sp>
        <p:nvSpPr>
          <p:cNvPr id="478" name="PlaceHolder 2"/>
          <p:cNvSpPr>
            <a:spLocks noGrp="1"/>
          </p:cNvSpPr>
          <p:nvPr>
            <p:ph type="sldImg"/>
          </p:nvPr>
        </p:nvSpPr>
        <p:spPr>
          <a:xfrm>
            <a:off x="216000" y="812520"/>
            <a:ext cx="7126200" cy="4007880"/>
          </a:xfrm>
          <a:prstGeom prst="rect">
            <a:avLst/>
          </a:prstGeom>
          <a:ln w="0">
            <a:noFill/>
          </a:ln>
        </p:spPr>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9"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600" spc="-1" strike="noStrike">
                <a:solidFill>
                  <a:srgbClr val="000000"/>
                </a:solidFill>
                <a:latin typeface="Arial"/>
              </a:rPr>
              <a:t>Consigne / texte indicatif à énoncer aux participants (</a:t>
            </a:r>
            <a:r>
              <a:rPr b="1" lang="fr-FR" sz="1600" spc="-1" strike="noStrike" u="sng">
                <a:solidFill>
                  <a:srgbClr val="000000"/>
                </a:solidFill>
                <a:uFillTx/>
                <a:latin typeface="Arial"/>
              </a:rPr>
              <a:t>éviter de le lire mais plutôt vous l'approprier, pour plus de fluidité</a:t>
            </a:r>
            <a:r>
              <a:rPr b="0" lang="fr-FR" sz="1600" spc="-1" strike="noStrike">
                <a:solidFill>
                  <a:srgbClr val="000000"/>
                </a:solidFill>
                <a:latin typeface="Arial"/>
              </a:rPr>
              <a:t>) :</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"Je vous propose maintenant de réfléchir à ces réserves qu’on peut avoir sur la ZFE, à travers la mise en récit de quelques scénarios alternatifs. Ils sont volontairement fictifs, pour donner à réfléchir aux implications que peut avoir toute mesure qui viserait l’amélioration de la qualité de l’air. Ces conséquences que nous venons d’aborder, elles existent déjà aujourd’hui, dans une certaine mesure. Des voitures polluantes ont librement circulé dans les villes pendant très longtemps, et si on ne peut pas voir la pollution, elle existe pourtant autour de nous. Et si, à la place de la ZFE, d’autres décisions avaient été prises ?"</a:t>
            </a:r>
            <a:endParaRPr b="0" lang="fr-FR" sz="1600" spc="-1" strike="noStrike">
              <a:latin typeface="Arial"/>
            </a:endParaRPr>
          </a:p>
        </p:txBody>
      </p:sp>
      <p:sp>
        <p:nvSpPr>
          <p:cNvPr id="480" name="PlaceHolder 2"/>
          <p:cNvSpPr>
            <a:spLocks noGrp="1"/>
          </p:cNvSpPr>
          <p:nvPr>
            <p:ph type="sldImg"/>
          </p:nvPr>
        </p:nvSpPr>
        <p:spPr>
          <a:xfrm>
            <a:off x="216000" y="812520"/>
            <a:ext cx="7126200" cy="4007880"/>
          </a:xfrm>
          <a:prstGeom prst="rect">
            <a:avLst/>
          </a:prstGeom>
          <a:ln w="0">
            <a:noFill/>
          </a:ln>
        </p:spPr>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1" name="PlaceHolder 1"/>
          <p:cNvSpPr>
            <a:spLocks noGrp="1"/>
          </p:cNvSpPr>
          <p:nvPr>
            <p:ph type="sldImg"/>
          </p:nvPr>
        </p:nvSpPr>
        <p:spPr>
          <a:xfrm>
            <a:off x="380880" y="694800"/>
            <a:ext cx="6092280" cy="3425400"/>
          </a:xfrm>
          <a:prstGeom prst="rect">
            <a:avLst/>
          </a:prstGeom>
          <a:ln w="0">
            <a:noFill/>
          </a:ln>
        </p:spPr>
      </p:sp>
      <p:sp>
        <p:nvSpPr>
          <p:cNvPr id="482"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rPr>
              <a:t>Scénario fictif 1 : libre arbitre</a:t>
            </a: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3" name="PlaceHolder 1"/>
          <p:cNvSpPr>
            <a:spLocks noGrp="1"/>
          </p:cNvSpPr>
          <p:nvPr>
            <p:ph type="sldImg"/>
          </p:nvPr>
        </p:nvSpPr>
        <p:spPr>
          <a:xfrm>
            <a:off x="380880" y="694800"/>
            <a:ext cx="6092280" cy="3425400"/>
          </a:xfrm>
          <a:prstGeom prst="rect">
            <a:avLst/>
          </a:prstGeom>
          <a:ln w="0">
            <a:noFill/>
          </a:ln>
        </p:spPr>
      </p:sp>
      <p:sp>
        <p:nvSpPr>
          <p:cNvPr id="484"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5" name="PlaceHolder 1"/>
          <p:cNvSpPr>
            <a:spLocks noGrp="1"/>
          </p:cNvSpPr>
          <p:nvPr>
            <p:ph type="sldImg"/>
          </p:nvPr>
        </p:nvSpPr>
        <p:spPr>
          <a:xfrm>
            <a:off x="380880" y="694800"/>
            <a:ext cx="6092280" cy="3425400"/>
          </a:xfrm>
          <a:prstGeom prst="rect">
            <a:avLst/>
          </a:prstGeom>
          <a:ln w="0">
            <a:noFill/>
          </a:ln>
        </p:spPr>
      </p:sp>
      <p:sp>
        <p:nvSpPr>
          <p:cNvPr id="486"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7" name="PlaceHolder 1"/>
          <p:cNvSpPr>
            <a:spLocks noGrp="1"/>
          </p:cNvSpPr>
          <p:nvPr>
            <p:ph type="sldImg"/>
          </p:nvPr>
        </p:nvSpPr>
        <p:spPr>
          <a:xfrm>
            <a:off x="380880" y="694800"/>
            <a:ext cx="6092280" cy="3425400"/>
          </a:xfrm>
          <a:prstGeom prst="rect">
            <a:avLst/>
          </a:prstGeom>
          <a:ln w="0">
            <a:noFill/>
          </a:ln>
        </p:spPr>
      </p:sp>
      <p:sp>
        <p:nvSpPr>
          <p:cNvPr id="488"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entre chaque scénario pour permettre d’intégrer</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Aucune réaction des participants n’est attendue</a:t>
            </a:r>
            <a:endParaRPr b="0" lang="fr-FR" sz="2000" spc="-1" strike="noStrike">
              <a:latin typeface="Arial"/>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9" name="PlaceHolder 1"/>
          <p:cNvSpPr>
            <a:spLocks noGrp="1"/>
          </p:cNvSpPr>
          <p:nvPr>
            <p:ph type="sldImg"/>
          </p:nvPr>
        </p:nvSpPr>
        <p:spPr>
          <a:xfrm>
            <a:off x="380880" y="694800"/>
            <a:ext cx="6092280" cy="3425400"/>
          </a:xfrm>
          <a:prstGeom prst="rect">
            <a:avLst/>
          </a:prstGeom>
          <a:ln w="0">
            <a:noFill/>
          </a:ln>
        </p:spPr>
      </p:sp>
      <p:sp>
        <p:nvSpPr>
          <p:cNvPr id="490"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rPr>
              <a:t>Scénario fictif 2 : choc sans voiture</a:t>
            </a: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1" name="PlaceHolder 1"/>
          <p:cNvSpPr>
            <a:spLocks noGrp="1"/>
          </p:cNvSpPr>
          <p:nvPr>
            <p:ph type="sldImg"/>
          </p:nvPr>
        </p:nvSpPr>
        <p:spPr>
          <a:xfrm>
            <a:off x="380880" y="694800"/>
            <a:ext cx="6092280" cy="3425400"/>
          </a:xfrm>
          <a:prstGeom prst="rect">
            <a:avLst/>
          </a:prstGeom>
          <a:ln w="0">
            <a:noFill/>
          </a:ln>
        </p:spPr>
      </p:sp>
      <p:sp>
        <p:nvSpPr>
          <p:cNvPr id="492"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3" name="PlaceHolder 1"/>
          <p:cNvSpPr>
            <a:spLocks noGrp="1"/>
          </p:cNvSpPr>
          <p:nvPr>
            <p:ph type="sldImg"/>
          </p:nvPr>
        </p:nvSpPr>
        <p:spPr>
          <a:xfrm>
            <a:off x="380880" y="694800"/>
            <a:ext cx="6092280" cy="3425400"/>
          </a:xfrm>
          <a:prstGeom prst="rect">
            <a:avLst/>
          </a:prstGeom>
          <a:ln w="0">
            <a:noFill/>
          </a:ln>
        </p:spPr>
      </p:sp>
      <p:sp>
        <p:nvSpPr>
          <p:cNvPr id="494"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entre chaque scénario pour permettre d’intégrer</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Aucune réaction des participants n’est attendue</a:t>
            </a:r>
            <a:endParaRPr b="0" lang="fr-FR" sz="2000" spc="-1" strike="noStrike">
              <a:latin typeface="Arial"/>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5" name="PlaceHolder 1"/>
          <p:cNvSpPr>
            <a:spLocks noGrp="1"/>
          </p:cNvSpPr>
          <p:nvPr>
            <p:ph type="sldImg"/>
          </p:nvPr>
        </p:nvSpPr>
        <p:spPr>
          <a:xfrm>
            <a:off x="380880" y="694800"/>
            <a:ext cx="6092280" cy="3425400"/>
          </a:xfrm>
          <a:prstGeom prst="rect">
            <a:avLst/>
          </a:prstGeom>
          <a:ln w="0">
            <a:noFill/>
          </a:ln>
        </p:spPr>
      </p:sp>
      <p:sp>
        <p:nvSpPr>
          <p:cNvPr id="496"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rPr>
              <a:t>Scénario 3 : solution ZFE</a:t>
            </a: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7" name="PlaceHolder 1"/>
          <p:cNvSpPr>
            <a:spLocks noGrp="1"/>
          </p:cNvSpPr>
          <p:nvPr>
            <p:ph type="sldImg"/>
          </p:nvPr>
        </p:nvSpPr>
        <p:spPr>
          <a:xfrm>
            <a:off x="380880" y="694800"/>
            <a:ext cx="6092280" cy="3425400"/>
          </a:xfrm>
          <a:prstGeom prst="rect">
            <a:avLst/>
          </a:prstGeom>
          <a:ln w="0">
            <a:noFill/>
          </a:ln>
        </p:spPr>
      </p:sp>
      <p:sp>
        <p:nvSpPr>
          <p:cNvPr id="498"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9" name="PlaceHolder 1"/>
          <p:cNvSpPr>
            <a:spLocks noGrp="1"/>
          </p:cNvSpPr>
          <p:nvPr>
            <p:ph type="sldImg"/>
          </p:nvPr>
        </p:nvSpPr>
        <p:spPr>
          <a:xfrm>
            <a:off x="380880" y="694800"/>
            <a:ext cx="6092280" cy="3425400"/>
          </a:xfrm>
          <a:prstGeom prst="rect">
            <a:avLst/>
          </a:prstGeom>
          <a:ln w="0">
            <a:noFill/>
          </a:ln>
        </p:spPr>
      </p:sp>
      <p:sp>
        <p:nvSpPr>
          <p:cNvPr id="500"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1" name="PlaceHolder 1"/>
          <p:cNvSpPr>
            <a:spLocks noGrp="1"/>
          </p:cNvSpPr>
          <p:nvPr>
            <p:ph type="sldImg"/>
          </p:nvPr>
        </p:nvSpPr>
        <p:spPr>
          <a:xfrm>
            <a:off x="380880" y="694800"/>
            <a:ext cx="6092280" cy="3425400"/>
          </a:xfrm>
          <a:prstGeom prst="rect">
            <a:avLst/>
          </a:prstGeom>
          <a:ln w="0">
            <a:noFill/>
          </a:ln>
        </p:spPr>
      </p:sp>
      <p:sp>
        <p:nvSpPr>
          <p:cNvPr id="502"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3" name="PlaceHolder 1"/>
          <p:cNvSpPr>
            <a:spLocks noGrp="1"/>
          </p:cNvSpPr>
          <p:nvPr>
            <p:ph type="sldImg"/>
          </p:nvPr>
        </p:nvSpPr>
        <p:spPr>
          <a:xfrm>
            <a:off x="380880" y="694800"/>
            <a:ext cx="6092280" cy="3425400"/>
          </a:xfrm>
          <a:prstGeom prst="rect">
            <a:avLst/>
          </a:prstGeom>
          <a:ln w="0">
            <a:noFill/>
          </a:ln>
        </p:spPr>
      </p:sp>
      <p:sp>
        <p:nvSpPr>
          <p:cNvPr id="504" name="PlaceHolder 2"/>
          <p:cNvSpPr>
            <a:spLocks noGrp="1"/>
          </p:cNvSpPr>
          <p:nvPr>
            <p:ph type="body"/>
          </p:nvPr>
        </p:nvSpPr>
        <p:spPr>
          <a:xfrm>
            <a:off x="685800" y="4343400"/>
            <a:ext cx="5482800" cy="411120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pour intégrer et passer à la suite</a:t>
            </a:r>
            <a:endParaRPr b="0" lang="fr-FR" sz="2000" spc="-1" strike="noStrike">
              <a:latin typeface="Arial"/>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5"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15000"/>
              </a:lnSpc>
              <a:buNone/>
              <a:tabLst>
                <a:tab algn="l" pos="0"/>
              </a:tabLst>
            </a:pPr>
            <a:r>
              <a:rPr b="0" lang="fr-FR" sz="1600" spc="-1" strike="noStrike">
                <a:solidFill>
                  <a:srgbClr val="000000"/>
                </a:solidFill>
                <a:latin typeface="Arial"/>
              </a:rPr>
              <a:t>Consigne / texte indicatif à énoncer aux participants (</a:t>
            </a:r>
            <a:r>
              <a:rPr b="1" lang="fr-FR" sz="1600" spc="-1" strike="noStrike">
                <a:solidFill>
                  <a:srgbClr val="000000"/>
                </a:solidFill>
                <a:latin typeface="Arial"/>
              </a:rPr>
              <a:t>éviter de le lire mais plutôt vous l'approprier, pour plus de fluidité</a:t>
            </a:r>
            <a:r>
              <a:rPr b="0" lang="fr-FR" sz="1600" spc="-1" strike="noStrike">
                <a:solidFill>
                  <a:srgbClr val="000000"/>
                </a:solidFill>
                <a:latin typeface="Arial"/>
              </a:rPr>
              <a:t>) :</a:t>
            </a:r>
            <a:endParaRPr b="0" lang="fr-FR" sz="1600" spc="-1" strike="noStrike">
              <a:latin typeface="Arial"/>
            </a:endParaRPr>
          </a:p>
          <a:p>
            <a:pPr marL="216000" indent="-216000">
              <a:lnSpc>
                <a:spcPct val="115000"/>
              </a:lnSpc>
              <a:buNone/>
              <a:tabLst>
                <a:tab algn="l" pos="0"/>
              </a:tabLst>
            </a:pPr>
            <a:endParaRPr b="0" lang="fr-FR" sz="1600" spc="-1" strike="noStrike">
              <a:latin typeface="Arial"/>
            </a:endParaRPr>
          </a:p>
          <a:p>
            <a:pPr marL="216000" indent="-216000">
              <a:lnSpc>
                <a:spcPct val="115000"/>
              </a:lnSpc>
              <a:buNone/>
              <a:tabLst>
                <a:tab algn="l" pos="0"/>
              </a:tabLst>
            </a:pPr>
            <a:r>
              <a:rPr b="0" lang="fr-FR" sz="1600" spc="-1" strike="noStrike">
                <a:solidFill>
                  <a:srgbClr val="000000"/>
                </a:solidFill>
                <a:latin typeface="Arial"/>
              </a:rPr>
              <a:t>"Une des conditions de réussite de la ZFE est de parvenir à créer une certaine adhésion. On a pu aborder les enjeux de la ZFE, les risques surtout qui découleraient du fait de ne pas aller vers un certain nombre de restrictions pour les particuliers. Chaque choix qu’on a tenté rapidement d’explorer, volontairement d’une manière à en pointer les dangers, pourrait avoir des conséquences et c’est finalement la ZFE qui va bien être mise en place, qui est déjà mise en place. Pour terminer l’atelier, nous vous invitons à réfléchir à ce que vous, demain, pourriez personnellement mettre en place pour vous adapter à la ZFE"</a:t>
            </a:r>
            <a:endParaRPr b="0" lang="fr-FR" sz="1600" spc="-1" strike="noStrike">
              <a:latin typeface="Arial"/>
            </a:endParaRPr>
          </a:p>
        </p:txBody>
      </p:sp>
      <p:sp>
        <p:nvSpPr>
          <p:cNvPr id="506" name="PlaceHolder 2"/>
          <p:cNvSpPr>
            <a:spLocks noGrp="1"/>
          </p:cNvSpPr>
          <p:nvPr>
            <p:ph type="sldImg"/>
          </p:nvPr>
        </p:nvSpPr>
        <p:spPr>
          <a:xfrm>
            <a:off x="216000" y="812520"/>
            <a:ext cx="7126200" cy="4007880"/>
          </a:xfrm>
          <a:prstGeom prst="rect">
            <a:avLst/>
          </a:prstGeom>
          <a:ln w="0">
            <a:noFill/>
          </a:ln>
        </p:spPr>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7"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Présenter la slide avec des exemples d'engagements souvent pris suite à l'atelier</a:t>
            </a:r>
            <a:endParaRPr b="0" lang="fr-FR" sz="1800" spc="-1" strike="noStrike">
              <a:latin typeface="Arial"/>
            </a:endParaRPr>
          </a:p>
        </p:txBody>
      </p:sp>
      <p:sp>
        <p:nvSpPr>
          <p:cNvPr id="508" name="PlaceHolder 2"/>
          <p:cNvSpPr>
            <a:spLocks noGrp="1"/>
          </p:cNvSpPr>
          <p:nvPr>
            <p:ph type="sldImg"/>
          </p:nvPr>
        </p:nvSpPr>
        <p:spPr>
          <a:xfrm>
            <a:off x="216000" y="812520"/>
            <a:ext cx="7126200" cy="4007880"/>
          </a:xfrm>
          <a:prstGeom prst="rect">
            <a:avLst/>
          </a:prstGeom>
          <a:ln w="0">
            <a:noFill/>
          </a:ln>
        </p:spPr>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9"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500" spc="-1" strike="noStrike">
                <a:latin typeface="Arial"/>
              </a:rPr>
              <a:t>Proposer des engagements concrets à prendre à l'issue de l'atelier, en invitant les participants à identifier individuellement ce qu’ils souhaitent / peuvent modifier comme comportements en faveur des ZFE  :</a:t>
            </a:r>
            <a:endParaRPr b="0" lang="fr-FR" sz="15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500" spc="-1" strike="noStrike">
                <a:latin typeface="Arial"/>
              </a:rPr>
              <a:t>- En individuel, les participants réfléchissent à ce qui est possible / important de mettre en place à leur échelle pour s’adapter à la ZFE. Ils peuvent les noter dans le chat, et s'aider de la slide avec des exemples d'engagement (à laisser affichée en partage d'écran). Pour chaque actions, les invter à décrire en quelques mots des étapes / ce qu'ils devraient faire pour y arriver, ainsi qu'une échéance. : 9 min</a:t>
            </a:r>
            <a:endParaRPr b="0" lang="fr-FR" sz="15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500" spc="-1" strike="noStrike">
                <a:latin typeface="Arial"/>
              </a:rPr>
              <a:t>Ils peuvent s'ils le souhaitent le faire pour plusieurs comportements, mais les encourager à se concentrer sur 2 ou 3 pour avoir le temps de réfléchir aux étapes.</a:t>
            </a:r>
            <a:endParaRPr b="0" lang="fr-FR" sz="1500" spc="-1" strike="noStrike">
              <a:latin typeface="Arial"/>
            </a:endParaRPr>
          </a:p>
        </p:txBody>
      </p:sp>
      <p:sp>
        <p:nvSpPr>
          <p:cNvPr id="510" name="PlaceHolder 2"/>
          <p:cNvSpPr>
            <a:spLocks noGrp="1"/>
          </p:cNvSpPr>
          <p:nvPr>
            <p:ph type="sldImg"/>
          </p:nvPr>
        </p:nvSpPr>
        <p:spPr>
          <a:xfrm>
            <a:off x="216000" y="812520"/>
            <a:ext cx="7126200" cy="4007880"/>
          </a:xfrm>
          <a:prstGeom prst="rect">
            <a:avLst/>
          </a:prstGeom>
          <a:ln w="0">
            <a:noFill/>
          </a:ln>
        </p:spPr>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1" name="PlaceHolder 1"/>
          <p:cNvSpPr>
            <a:spLocks noGrp="1"/>
          </p:cNvSpPr>
          <p:nvPr>
            <p:ph type="sldImg"/>
          </p:nvPr>
        </p:nvSpPr>
        <p:spPr>
          <a:xfrm>
            <a:off x="685800" y="1143000"/>
            <a:ext cx="5481000" cy="3080880"/>
          </a:xfrm>
          <a:prstGeom prst="rect">
            <a:avLst/>
          </a:prstGeom>
          <a:ln w="0">
            <a:noFill/>
          </a:ln>
        </p:spPr>
      </p:sp>
      <p:sp>
        <p:nvSpPr>
          <p:cNvPr id="512" name="PlaceHolder 2"/>
          <p:cNvSpPr>
            <a:spLocks noGrp="1"/>
          </p:cNvSpPr>
          <p:nvPr>
            <p:ph type="body"/>
          </p:nvPr>
        </p:nvSpPr>
        <p:spPr>
          <a:xfrm>
            <a:off x="685800" y="4400640"/>
            <a:ext cx="5481000" cy="3594960"/>
          </a:xfrm>
          <a:prstGeom prst="rect">
            <a:avLst/>
          </a:prstGeom>
          <a:noFill/>
          <a:ln w="0">
            <a:noFill/>
          </a:ln>
        </p:spPr>
        <p:txBody>
          <a:bodyPr lIns="0" rIns="0" tIns="0" bIns="0" anchor="t">
            <a:noAutofit/>
          </a:bodyPr>
          <a:p>
            <a:pPr marL="216000" indent="-216000">
              <a:lnSpc>
                <a:spcPct val="100000"/>
              </a:lnSpc>
              <a:buNone/>
              <a:tabLst>
                <a:tab algn="l" pos="0"/>
              </a:tabLst>
            </a:pPr>
            <a:r>
              <a:rPr b="0" lang="fr-FR" sz="1600" spc="-1" strike="noStrike">
                <a:solidFill>
                  <a:srgbClr val="000000"/>
                </a:solidFill>
                <a:latin typeface="Arial"/>
              </a:rPr>
              <a:t>Remercier les participants d'avoir joué le jeu, leur présenter la slide avec les ressources concrètes et parler de l'envoi d'un questionnaire d'évaluation et d'un flyer comprenant notamment:</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Renvoi vers des sites clés / proposition de ressources pour aller plus loin</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Liens et étapes clés pour commander une vignette Crit’Air</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Liens et informations sur les dérogations et aides existantes pour changer son véhicule</a:t>
            </a:r>
            <a:endParaRPr b="0" lang="fr-FR" sz="1600" spc="-1" strike="noStrike">
              <a:latin typeface="Arial"/>
            </a:endParaRPr>
          </a:p>
        </p:txBody>
      </p:sp>
      <p:sp>
        <p:nvSpPr>
          <p:cNvPr id="513" name="PlaceHolder 3"/>
          <p:cNvSpPr>
            <a:spLocks noGrp="1"/>
          </p:cNvSpPr>
          <p:nvPr>
            <p:ph type="sldNum" idx="9"/>
          </p:nvPr>
        </p:nvSpPr>
        <p:spPr>
          <a:xfrm>
            <a:off x="3884760" y="8685360"/>
            <a:ext cx="2966400" cy="45324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Times New Roman"/>
                <a:ea typeface="Times New Roman"/>
              </a:defRPr>
            </a:lvl1pPr>
          </a:lstStyle>
          <a:p>
            <a:pPr algn="r">
              <a:lnSpc>
                <a:spcPct val="100000"/>
              </a:lnSpc>
              <a:buNone/>
              <a:tabLst>
                <a:tab algn="l" pos="0"/>
              </a:tabLst>
            </a:pPr>
            <a:fld id="{A192ABCA-EA27-45E6-963A-204D771036C1}" type="slidenum">
              <a:rPr b="0" lang="fr-FR" sz="1200" spc="-1" strike="noStrike">
                <a:solidFill>
                  <a:srgbClr val="000000"/>
                </a:solidFill>
                <a:latin typeface="Times New Roman"/>
                <a:ea typeface="Times New Roman"/>
              </a:rPr>
              <a:t>&lt;numéro&gt;</a:t>
            </a:fld>
            <a:endParaRPr b="0" lang="fr-FR"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8" name="PlaceHolder 1"/>
          <p:cNvSpPr>
            <a:spLocks noGrp="1"/>
          </p:cNvSpPr>
          <p:nvPr>
            <p:ph type="sldImg"/>
          </p:nvPr>
        </p:nvSpPr>
        <p:spPr>
          <a:xfrm>
            <a:off x="380880" y="694800"/>
            <a:ext cx="6092280" cy="3425400"/>
          </a:xfrm>
          <a:prstGeom prst="rect">
            <a:avLst/>
          </a:prstGeom>
          <a:ln w="0">
            <a:noFill/>
          </a:ln>
        </p:spPr>
      </p:sp>
      <p:sp>
        <p:nvSpPr>
          <p:cNvPr id="449" name="PlaceHolder 2"/>
          <p:cNvSpPr>
            <a:spLocks noGrp="1"/>
          </p:cNvSpPr>
          <p:nvPr>
            <p:ph type="body"/>
          </p:nvPr>
        </p:nvSpPr>
        <p:spPr>
          <a:xfrm>
            <a:off x="685800" y="4487400"/>
            <a:ext cx="5482800" cy="4111200"/>
          </a:xfrm>
          <a:prstGeom prst="rect">
            <a:avLst/>
          </a:prstGeom>
          <a:noFill/>
          <a:ln w="0">
            <a:noFill/>
          </a:ln>
        </p:spPr>
        <p:txBody>
          <a:bodyPr lIns="0" rIns="0" tIns="0" bIns="0" anchor="t">
            <a:noAutofit/>
          </a:bodyPr>
          <a:p>
            <a:pPr marL="216000" indent="-216000" algn="just">
              <a:lnSpc>
                <a:spcPct val="100000"/>
              </a:lnSpc>
              <a:buClr>
                <a:srgbClr val="000000"/>
              </a:buClr>
              <a:buFont typeface="Noto Sans Symbols"/>
              <a:buChar char="●"/>
            </a:pPr>
            <a:r>
              <a:rPr b="0" lang="fr-FR" sz="1600" spc="-1" strike="noStrike">
                <a:solidFill>
                  <a:srgbClr val="181717"/>
                </a:solidFill>
                <a:latin typeface="Monda"/>
                <a:ea typeface="Monda"/>
              </a:rPr>
              <a:t>Loi Climat et Résilience : mise en place de ZFE dans toutes les agglomérations de plus de </a:t>
            </a:r>
            <a:br>
              <a:rPr sz="1600"/>
            </a:br>
            <a:r>
              <a:rPr b="0" lang="fr-FR" sz="1600" spc="-1" strike="noStrike">
                <a:solidFill>
                  <a:srgbClr val="181717"/>
                </a:solidFill>
                <a:latin typeface="Monda"/>
                <a:ea typeface="Monda"/>
              </a:rPr>
              <a:t>150 000 habitants d’ici 2025</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Monda"/>
                <a:ea typeface="Monda"/>
              </a:rPr>
              <a:t>Une politique prioritaire en région ARA, </a:t>
            </a:r>
            <a:r>
              <a:rPr b="1" lang="fr-FR" sz="1600" spc="-1" strike="noStrike">
                <a:solidFill>
                  <a:srgbClr val="181717"/>
                </a:solidFill>
                <a:latin typeface="Monda"/>
                <a:ea typeface="Monda"/>
              </a:rPr>
              <a:t>7 ZFE obligées :</a:t>
            </a:r>
            <a:r>
              <a:rPr b="0" lang="fr-FR" sz="1600" spc="-1" strike="noStrike">
                <a:solidFill>
                  <a:srgbClr val="181717"/>
                </a:solidFill>
                <a:latin typeface="Monda"/>
                <a:ea typeface="Monda"/>
              </a:rPr>
              <a:t> Lyon, Grenoble, Saint-Étienne, Clermont-Ferrand, Annecy, Annemasse et Chambéry</a:t>
            </a:r>
            <a:endParaRPr b="0" lang="fr-FR" sz="1600" spc="-1" strike="noStrike">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0" name="PlaceHolder 1"/>
          <p:cNvSpPr>
            <a:spLocks noGrp="1"/>
          </p:cNvSpPr>
          <p:nvPr>
            <p:ph type="sldImg"/>
          </p:nvPr>
        </p:nvSpPr>
        <p:spPr>
          <a:xfrm>
            <a:off x="380880" y="694800"/>
            <a:ext cx="6091560" cy="3424680"/>
          </a:xfrm>
          <a:prstGeom prst="rect">
            <a:avLst/>
          </a:prstGeom>
          <a:ln w="0">
            <a:noFill/>
          </a:ln>
        </p:spPr>
      </p:sp>
      <p:sp>
        <p:nvSpPr>
          <p:cNvPr id="451" name="PlaceHolder 2"/>
          <p:cNvSpPr>
            <a:spLocks noGrp="1"/>
          </p:cNvSpPr>
          <p:nvPr>
            <p:ph type="body"/>
          </p:nvPr>
        </p:nvSpPr>
        <p:spPr>
          <a:xfrm>
            <a:off x="685800" y="4343400"/>
            <a:ext cx="5482080" cy="419436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2" name="PlaceHolder 1"/>
          <p:cNvSpPr>
            <a:spLocks noGrp="1"/>
          </p:cNvSpPr>
          <p:nvPr>
            <p:ph type="body"/>
          </p:nvPr>
        </p:nvSpPr>
        <p:spPr>
          <a:xfrm>
            <a:off x="756000" y="5078520"/>
            <a:ext cx="6046560" cy="4809960"/>
          </a:xfrm>
          <a:prstGeom prst="rect">
            <a:avLst/>
          </a:prstGeom>
          <a:noFill/>
          <a:ln w="0">
            <a:noFill/>
          </a:ln>
        </p:spPr>
        <p:txBody>
          <a:bodyPr lIns="0" rIns="0" tIns="0" bIns="0" anchor="t">
            <a:noAutofit/>
          </a:bodyPr>
          <a:p>
            <a:pPr marL="216000" indent="-216000">
              <a:lnSpc>
                <a:spcPct val="100000"/>
              </a:lnSpc>
              <a:buNone/>
              <a:tabLst>
                <a:tab algn="l" pos="0"/>
              </a:tabLst>
            </a:pPr>
            <a:r>
              <a:rPr b="0" lang="fr-FR" sz="1400" spc="-1" strike="noStrike">
                <a:latin typeface="Arial"/>
              </a:rPr>
              <a:t>- Présentation par l'animateur de la ou les cartes de périmètre. Lancer l'activité sur l'outil de sondage intégré à votre outils de visioconférence (ou tout autre outils que vous aurez choisi pour récolter les réponses aux questions : Wooclap, Kahoot ou Klaxoon si vous avez des comptes par exemple, Google form etc.), et inviter les participants à rejoindre le sondage pour qu'ils puissent répondre à la question posée : 2 min</a:t>
            </a:r>
            <a:endParaRPr b="0" lang="fr-FR" sz="1400" spc="-1" strike="noStrike">
              <a:latin typeface="Arial"/>
            </a:endParaRPr>
          </a:p>
          <a:p>
            <a:pPr marL="216000" indent="-216000">
              <a:lnSpc>
                <a:spcPct val="100000"/>
              </a:lnSpc>
              <a:buNone/>
              <a:tabLst>
                <a:tab algn="l" pos="0"/>
              </a:tabLst>
            </a:pPr>
            <a:r>
              <a:rPr b="0" lang="fr-FR" sz="1400" spc="-1" strike="noStrike">
                <a:latin typeface="Arial"/>
              </a:rPr>
              <a:t> </a:t>
            </a:r>
            <a:endParaRPr b="0" lang="fr-FR" sz="1400" spc="-1" strike="noStrike">
              <a:latin typeface="Arial"/>
            </a:endParaRPr>
          </a:p>
          <a:p>
            <a:pPr marL="216000" indent="-216000">
              <a:lnSpc>
                <a:spcPct val="100000"/>
              </a:lnSpc>
              <a:buNone/>
              <a:tabLst>
                <a:tab algn="l" pos="0"/>
              </a:tabLst>
            </a:pPr>
            <a:r>
              <a:rPr b="0" lang="fr-FR" sz="1400" spc="-1" strike="noStrike">
                <a:latin typeface="Arial"/>
              </a:rPr>
              <a:t>- Identification des périmètres ZFE par chaque participant sur l'outil choisi pour générer un nuage de mots en direct (Wooclap est gratuit jusqu'à 1000 participants, sinon si vous avez un compte Kahoot ou Klaxoon peuvent être utilisés) en répondant à la question : « Je suis concerné car : Je travaille dans la zone / J’habite dans la zone / Je me déplace occasionnellement dans la zone » : 5 min</a:t>
            </a:r>
            <a:endParaRPr b="0" lang="fr-FR" sz="14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400" spc="-1" strike="noStrike">
                <a:latin typeface="Arial"/>
              </a:rPr>
              <a:t>- Projeter le résultat du sondage pour montrer aux participants l'aspect commun des enjeux de mise en place de la ZFE, qui concerne quasi tout le monde à un niveau ou un autre : 1 min</a:t>
            </a:r>
            <a:endParaRPr b="0" lang="fr-FR" sz="1400" spc="-1" strike="noStrike">
              <a:latin typeface="Arial"/>
            </a:endParaRPr>
          </a:p>
        </p:txBody>
      </p:sp>
      <p:sp>
        <p:nvSpPr>
          <p:cNvPr id="453" name="PlaceHolder 2"/>
          <p:cNvSpPr>
            <a:spLocks noGrp="1"/>
          </p:cNvSpPr>
          <p:nvPr>
            <p:ph type="sldImg"/>
          </p:nvPr>
        </p:nvSpPr>
        <p:spPr>
          <a:xfrm>
            <a:off x="216000" y="812520"/>
            <a:ext cx="7126200" cy="4007880"/>
          </a:xfrm>
          <a:prstGeom prst="rect">
            <a:avLst/>
          </a:prstGeom>
          <a:ln w="0">
            <a:noFill/>
          </a:ln>
        </p:spPr>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4" name="PlaceHolder 1"/>
          <p:cNvSpPr>
            <a:spLocks noGrp="1"/>
          </p:cNvSpPr>
          <p:nvPr>
            <p:ph type="sldImg"/>
          </p:nvPr>
        </p:nvSpPr>
        <p:spPr>
          <a:xfrm>
            <a:off x="380880" y="694800"/>
            <a:ext cx="6092280" cy="3425400"/>
          </a:xfrm>
          <a:prstGeom prst="rect">
            <a:avLst/>
          </a:prstGeom>
          <a:ln w="0">
            <a:noFill/>
          </a:ln>
        </p:spPr>
      </p:sp>
      <p:sp>
        <p:nvSpPr>
          <p:cNvPr id="455" name="PlaceHolder 2"/>
          <p:cNvSpPr>
            <a:spLocks noGrp="1"/>
          </p:cNvSpPr>
          <p:nvPr>
            <p:ph type="body"/>
          </p:nvPr>
        </p:nvSpPr>
        <p:spPr>
          <a:xfrm>
            <a:off x="360000" y="4343040"/>
            <a:ext cx="6296760" cy="476748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lang="fr-FR" sz="1600" spc="-1" strike="noStrike">
                <a:latin typeface="Arial"/>
                <a:ea typeface="Arial"/>
              </a:rPr>
              <a:t>En France,</a:t>
            </a:r>
            <a:r>
              <a:rPr b="1" lang="fr-FR" sz="1600" spc="-1" strike="noStrike">
                <a:latin typeface="Arial"/>
                <a:ea typeface="Arial"/>
              </a:rPr>
              <a:t> la qualité de l’air s’améliore d’année en année</a:t>
            </a:r>
            <a:r>
              <a:rPr b="0" lang="fr-FR" sz="1600" spc="-1" strike="noStrike">
                <a:latin typeface="Arial"/>
                <a:ea typeface="Arial"/>
              </a:rPr>
              <a:t> mais quasiment tout le territoire reste bien </a:t>
            </a:r>
            <a:r>
              <a:rPr b="1" lang="fr-FR" sz="1600" spc="-1" strike="noStrike">
                <a:latin typeface="Arial"/>
                <a:ea typeface="Arial"/>
              </a:rPr>
              <a:t>au-dessus des recommandations de l’Organisation Mondiale de la Santé, </a:t>
            </a:r>
            <a:r>
              <a:rPr b="0" lang="fr-FR" sz="1600" spc="-1" strike="noStrike">
                <a:latin typeface="Arial"/>
                <a:ea typeface="Arial"/>
              </a:rPr>
              <a:t>et les agglomérations de </a:t>
            </a:r>
            <a:r>
              <a:rPr b="1" lang="fr-FR" sz="1600" spc="-1" strike="noStrike">
                <a:latin typeface="Arial"/>
                <a:ea typeface="Arial"/>
              </a:rPr>
              <a:t>Lyon et Paris</a:t>
            </a:r>
            <a:r>
              <a:rPr b="0" lang="fr-FR" sz="1600" spc="-1" strike="noStrike">
                <a:latin typeface="Arial"/>
                <a:ea typeface="Arial"/>
              </a:rPr>
              <a:t> dépassent encore les seuils réglementaires européens actuels</a:t>
            </a:r>
            <a:endParaRPr b="0" lang="fr-FR" sz="1600" spc="-1" strike="noStrike">
              <a:latin typeface="Arial"/>
            </a:endParaRPr>
          </a:p>
          <a:p>
            <a:pPr>
              <a:lnSpc>
                <a:spcPct val="100000"/>
              </a:lnSpc>
              <a:buNone/>
              <a:tabLst>
                <a:tab algn="l" pos="0"/>
              </a:tabLst>
            </a:pP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Le </a:t>
            </a:r>
            <a:r>
              <a:rPr b="1" lang="fr-FR" sz="1600" spc="-1" strike="noStrike">
                <a:latin typeface="Arial"/>
                <a:ea typeface="Arial"/>
              </a:rPr>
              <a:t>transport routier</a:t>
            </a:r>
            <a:r>
              <a:rPr b="0" lang="fr-FR" sz="1600" spc="-1" strike="noStrike">
                <a:latin typeface="Arial"/>
                <a:ea typeface="Arial"/>
              </a:rPr>
              <a:t> </a:t>
            </a:r>
            <a:r>
              <a:rPr b="0" i="1" lang="fr-FR" sz="1600" spc="-1" strike="noStrike">
                <a:latin typeface="Arial"/>
                <a:ea typeface="Arial"/>
              </a:rPr>
              <a:t>(</a:t>
            </a:r>
            <a:r>
              <a:rPr b="0" i="1" lang="fr-FR" sz="1600" spc="-1" strike="noStrike">
                <a:solidFill>
                  <a:srgbClr val="ffffff"/>
                </a:solidFill>
                <a:highlight>
                  <a:srgbClr val="55308d"/>
                </a:highlight>
                <a:latin typeface="Arial"/>
                <a:ea typeface="Arial"/>
              </a:rPr>
              <a:t>rectangles violets</a:t>
            </a:r>
            <a:r>
              <a:rPr b="0" i="1" lang="fr-FR" sz="1600" spc="-1" strike="noStrike">
                <a:latin typeface="Arial"/>
                <a:ea typeface="Arial"/>
              </a:rPr>
              <a:t>)</a:t>
            </a:r>
            <a:r>
              <a:rPr b="0" lang="fr-FR" sz="1600" spc="-1" strike="noStrike">
                <a:latin typeface="Arial"/>
                <a:ea typeface="Arial"/>
              </a:rPr>
              <a:t> est l’une des sources d’émissions de polluants dans l’air, il est à l’origine de :</a:t>
            </a:r>
            <a:endParaRPr b="0" lang="fr-FR" sz="1600" spc="-1" strike="noStrike">
              <a:latin typeface="Arial"/>
            </a:endParaRPr>
          </a:p>
          <a:p>
            <a:pPr lvl="2" marL="216000" indent="-216000">
              <a:lnSpc>
                <a:spcPct val="100000"/>
              </a:lnSpc>
              <a:buClr>
                <a:srgbClr val="000000"/>
              </a:buClr>
              <a:buFont typeface="Noto Sans Symbols"/>
              <a:buChar char="⮚"/>
              <a:tabLst>
                <a:tab algn="l" pos="0"/>
              </a:tabLst>
            </a:pPr>
            <a:r>
              <a:rPr b="0" lang="fr-FR" sz="1600" spc="-1" strike="noStrike">
                <a:latin typeface="Arial"/>
                <a:ea typeface="Arial"/>
              </a:rPr>
              <a:t>48 % des émissions de </a:t>
            </a:r>
            <a:r>
              <a:rPr b="1" lang="fr-FR" sz="1600" spc="-1" strike="noStrike">
                <a:latin typeface="Arial"/>
                <a:ea typeface="Arial"/>
              </a:rPr>
              <a:t>dioxyde d’azote</a:t>
            </a:r>
            <a:r>
              <a:rPr b="0" lang="fr-FR" sz="1600" spc="-1" strike="noStrike">
                <a:latin typeface="Arial"/>
                <a:ea typeface="Arial"/>
              </a:rPr>
              <a:t> en France</a:t>
            </a:r>
            <a:br>
              <a:rPr sz="1600"/>
            </a:br>
            <a:r>
              <a:rPr b="0" lang="fr-FR" sz="1600" spc="-1" strike="noStrike">
                <a:latin typeface="Arial"/>
                <a:ea typeface="Arial"/>
              </a:rPr>
              <a:t>(46 % en région Auvergne Rhône-Alpes, source </a:t>
            </a:r>
            <a:r>
              <a:rPr b="0" i="1" lang="fr-FR" sz="1600" spc="-1" strike="noStrike" u="sng">
                <a:solidFill>
                  <a:srgbClr val="000000"/>
                </a:solidFill>
                <a:uFillTx/>
                <a:latin typeface="Arial"/>
                <a:ea typeface="Arial"/>
                <a:hlinkClick r:id="rId1"/>
              </a:rPr>
              <a:t>Atmo AuRa</a:t>
            </a:r>
            <a:r>
              <a:rPr b="0" lang="fr-FR" sz="1600" spc="-1" strike="noStrike">
                <a:latin typeface="Arial"/>
                <a:ea typeface="Arial"/>
              </a:rPr>
              <a:t>)</a:t>
            </a:r>
            <a:endParaRPr b="0" lang="fr-FR" sz="1600" spc="-1" strike="noStrike">
              <a:latin typeface="Arial"/>
            </a:endParaRPr>
          </a:p>
          <a:p>
            <a:pPr lvl="2" marL="216000" indent="-216000">
              <a:lnSpc>
                <a:spcPct val="100000"/>
              </a:lnSpc>
              <a:buClr>
                <a:srgbClr val="000000"/>
              </a:buClr>
              <a:buFont typeface="Noto Sans Symbols"/>
              <a:buChar char="⮚"/>
              <a:tabLst>
                <a:tab algn="l" pos="0"/>
              </a:tabLst>
            </a:pPr>
            <a:r>
              <a:rPr b="0" lang="fr-FR" sz="1600" spc="-1" strike="noStrike">
                <a:latin typeface="Arial"/>
                <a:ea typeface="Arial"/>
              </a:rPr>
              <a:t>9 % des émissions de </a:t>
            </a:r>
            <a:r>
              <a:rPr b="1" lang="fr-FR" sz="1600" spc="-1" strike="noStrike">
                <a:latin typeface="Arial"/>
                <a:ea typeface="Arial"/>
              </a:rPr>
              <a:t>particules fines</a:t>
            </a:r>
            <a:r>
              <a:rPr b="0" lang="fr-FR" sz="1600" spc="-1" strike="noStrike">
                <a:latin typeface="Arial"/>
                <a:ea typeface="Arial"/>
              </a:rPr>
              <a:t> PM10 en France </a:t>
            </a:r>
            <a:br>
              <a:rPr sz="1600"/>
            </a:br>
            <a:r>
              <a:rPr b="0" lang="fr-FR" sz="1600" spc="-1" strike="noStrike">
                <a:latin typeface="Arial"/>
                <a:ea typeface="Arial"/>
              </a:rPr>
              <a:t>(10 % en région Auvergne Rhône-Alpes)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Le dioxyde d’azote et les particules fines sont deux types de pollution de l’air sur lesquels nous exerçons une grande influence : </a:t>
            </a:r>
            <a:endParaRPr b="0" lang="fr-FR" sz="1600" spc="-1" strike="noStrike">
              <a:latin typeface="Arial"/>
            </a:endParaRPr>
          </a:p>
          <a:p>
            <a:pPr lvl="1" marL="457200" indent="-216000" algn="just">
              <a:lnSpc>
                <a:spcPct val="100000"/>
              </a:lnSpc>
              <a:buClr>
                <a:srgbClr val="000000"/>
              </a:buClr>
              <a:buFont typeface="Noto Sans Symbols"/>
              <a:buChar char="⮚"/>
              <a:tabLst>
                <a:tab algn="l" pos="0"/>
              </a:tabLst>
            </a:pPr>
            <a:r>
              <a:rPr b="1" lang="fr-FR" sz="1600" spc="-1" strike="noStrike">
                <a:solidFill>
                  <a:srgbClr val="181717"/>
                </a:solidFill>
                <a:latin typeface="Arial"/>
                <a:ea typeface="Arial"/>
              </a:rPr>
              <a:t>Dioxyde d’azote :</a:t>
            </a:r>
            <a:r>
              <a:rPr b="0" lang="fr-FR" sz="1600" spc="-1" strike="noStrike">
                <a:solidFill>
                  <a:srgbClr val="181717"/>
                </a:solidFill>
                <a:latin typeface="Arial"/>
                <a:ea typeface="Arial"/>
              </a:rPr>
              <a:t> gaz produit par la combustion (voiture, chauffage…).</a:t>
            </a:r>
            <a:endParaRPr b="0" lang="fr-FR" sz="1600" spc="-1" strike="noStrike">
              <a:latin typeface="Arial"/>
            </a:endParaRPr>
          </a:p>
          <a:p>
            <a:pPr lvl="1" marL="457200" indent="-216000" algn="just">
              <a:lnSpc>
                <a:spcPct val="100000"/>
              </a:lnSpc>
              <a:buClr>
                <a:srgbClr val="000000"/>
              </a:buClr>
              <a:buFont typeface="Noto Sans Symbols"/>
              <a:buChar char="⮚"/>
              <a:tabLst>
                <a:tab algn="l" pos="0"/>
              </a:tabLst>
            </a:pPr>
            <a:r>
              <a:rPr b="1" lang="fr-FR" sz="1600" spc="-1" strike="noStrike">
                <a:solidFill>
                  <a:srgbClr val="181717"/>
                </a:solidFill>
                <a:latin typeface="Arial"/>
                <a:ea typeface="Arial"/>
              </a:rPr>
              <a:t>Particules fines :</a:t>
            </a:r>
            <a:r>
              <a:rPr b="0" lang="fr-FR" sz="1600" spc="-1" strike="noStrike">
                <a:solidFill>
                  <a:srgbClr val="181717"/>
                </a:solidFill>
                <a:latin typeface="Arial"/>
                <a:ea typeface="Arial"/>
              </a:rPr>
              <a:t> poussières en suspension dans l’air. Plus elles sont petites, plus elles sont dangereuses.</a:t>
            </a:r>
            <a:endParaRPr b="0" lang="fr-FR" sz="1600" spc="-1" strike="noStrike">
              <a:latin typeface="Arial"/>
            </a:endParaRPr>
          </a:p>
          <a:p>
            <a:pPr>
              <a:lnSpc>
                <a:spcPct val="100000"/>
              </a:lnSpc>
              <a:buNone/>
              <a:tabLst>
                <a:tab algn="l" pos="0"/>
              </a:tabLst>
            </a:pPr>
            <a:endParaRPr b="0" lang="fr-FR" sz="1600" spc="-1" strike="noStrike">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6" name="PlaceHolder 1"/>
          <p:cNvSpPr>
            <a:spLocks noGrp="1"/>
          </p:cNvSpPr>
          <p:nvPr>
            <p:ph type="sldImg"/>
          </p:nvPr>
        </p:nvSpPr>
        <p:spPr>
          <a:xfrm>
            <a:off x="685800" y="1143000"/>
            <a:ext cx="5481000" cy="3080520"/>
          </a:xfrm>
          <a:prstGeom prst="rect">
            <a:avLst/>
          </a:prstGeom>
          <a:ln w="0">
            <a:noFill/>
          </a:ln>
        </p:spPr>
      </p:sp>
      <p:sp>
        <p:nvSpPr>
          <p:cNvPr id="457" name="PlaceHolder 2"/>
          <p:cNvSpPr>
            <a:spLocks noGrp="1"/>
          </p:cNvSpPr>
          <p:nvPr>
            <p:ph type="body"/>
          </p:nvPr>
        </p:nvSpPr>
        <p:spPr>
          <a:xfrm>
            <a:off x="685800" y="4400640"/>
            <a:ext cx="5481000" cy="3594960"/>
          </a:xfrm>
          <a:prstGeom prst="rect">
            <a:avLst/>
          </a:prstGeom>
          <a:noFill/>
          <a:ln w="0">
            <a:noFill/>
          </a:ln>
        </p:spPr>
        <p:txBody>
          <a:bodyPr lIns="0" rIns="0" tIns="0" bIns="0" anchor="t">
            <a:noAutofit/>
          </a:bodyPr>
          <a:p>
            <a:pPr marL="457200" indent="-216000" algn="just">
              <a:lnSpc>
                <a:spcPct val="100000"/>
              </a:lnSpc>
              <a:buClr>
                <a:srgbClr val="000000"/>
              </a:buClr>
              <a:buFont typeface="Noto Sans Symbols"/>
              <a:buChar char="●"/>
            </a:pPr>
            <a:r>
              <a:rPr b="0" lang="fr-FR" sz="1500" spc="-1" strike="noStrike">
                <a:solidFill>
                  <a:srgbClr val="181717"/>
                </a:solidFill>
                <a:latin typeface="Arial"/>
                <a:ea typeface="Arial"/>
              </a:rPr>
              <a:t>La pollution de l’air a de </a:t>
            </a:r>
            <a:r>
              <a:rPr b="1" lang="fr-FR" sz="1500" spc="-1" strike="noStrike">
                <a:solidFill>
                  <a:srgbClr val="181717"/>
                </a:solidFill>
                <a:latin typeface="Arial"/>
                <a:ea typeface="Arial"/>
              </a:rPr>
              <a:t>forts impacts sur notre santé</a:t>
            </a:r>
            <a:r>
              <a:rPr b="0" lang="fr-FR" sz="1500" spc="-1" strike="noStrike">
                <a:solidFill>
                  <a:srgbClr val="181717"/>
                </a:solidFill>
                <a:latin typeface="Arial"/>
                <a:ea typeface="Arial"/>
              </a:rPr>
              <a:t>, </a:t>
            </a:r>
            <a:r>
              <a:rPr b="1" lang="fr-FR" sz="1500" spc="-1" strike="noStrike">
                <a:solidFill>
                  <a:srgbClr val="181717"/>
                </a:solidFill>
                <a:latin typeface="Arial"/>
                <a:ea typeface="Arial"/>
              </a:rPr>
              <a:t>à court et à long terme</a:t>
            </a:r>
            <a:r>
              <a:rPr b="0" lang="fr-FR" sz="1500" spc="-1" strike="noStrike">
                <a:solidFill>
                  <a:srgbClr val="181717"/>
                </a:solidFill>
                <a:latin typeface="Arial"/>
                <a:ea typeface="Arial"/>
              </a:rPr>
              <a:t> : + de 40 000 décès prématurés chaque année sont dus à cette pollution (source : </a:t>
            </a:r>
            <a:r>
              <a:rPr b="0" i="1" lang="fr-FR" sz="1500" spc="-1" strike="noStrike" u="sng">
                <a:solidFill>
                  <a:srgbClr val="000000"/>
                </a:solidFill>
                <a:uFillTx/>
                <a:latin typeface="Arial"/>
                <a:ea typeface="Arial"/>
                <a:hlinkClick r:id="rId1"/>
              </a:rPr>
              <a:t>Santé Publique France</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48 % des français ont déjà ressenti (ou leurs proches) une gêne à cause de la qualité de l’air, ils l’imputent à 70 % au trafic routier (source : </a:t>
            </a:r>
            <a:r>
              <a:rPr b="0" i="1" lang="fr-FR" sz="1500" spc="-1" strike="noStrike" u="sng">
                <a:solidFill>
                  <a:srgbClr val="000000"/>
                </a:solidFill>
                <a:uFillTx/>
                <a:latin typeface="Arial"/>
                <a:ea typeface="Arial"/>
                <a:hlinkClick r:id="rId2"/>
              </a:rPr>
              <a:t>ADEME</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pollution a aussi des </a:t>
            </a:r>
            <a:r>
              <a:rPr b="1" lang="fr-FR" sz="1500" spc="-1" strike="noStrike">
                <a:solidFill>
                  <a:srgbClr val="181717"/>
                </a:solidFill>
                <a:latin typeface="Arial"/>
                <a:ea typeface="Arial"/>
              </a:rPr>
              <a:t>impacts économiques :</a:t>
            </a:r>
            <a:r>
              <a:rPr b="0" lang="fr-FR" sz="1500" spc="-1" strike="noStrike">
                <a:solidFill>
                  <a:srgbClr val="181717"/>
                </a:solidFill>
                <a:latin typeface="Arial"/>
                <a:ea typeface="Arial"/>
              </a:rPr>
              <a:t> elle coûte 100 milliards d’€ par an à la France, et réduit les rendements agricoles (source : </a:t>
            </a:r>
            <a:r>
              <a:rPr b="0" i="1" lang="fr-FR" sz="1500" spc="-1" strike="noStrike" u="sng">
                <a:solidFill>
                  <a:srgbClr val="000000"/>
                </a:solidFill>
                <a:uFillTx/>
                <a:latin typeface="Arial"/>
                <a:ea typeface="Arial"/>
                <a:hlinkClick r:id="rId3"/>
              </a:rPr>
              <a:t>rapport du Sénat</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a:t>
            </a:r>
            <a:r>
              <a:rPr b="0" i="1" lang="fr-FR" sz="1500" spc="-1" strike="noStrike" u="sng">
                <a:solidFill>
                  <a:srgbClr val="000000"/>
                </a:solidFill>
                <a:uFillTx/>
                <a:latin typeface="Arial"/>
                <a:ea typeface="Arial"/>
                <a:hlinkClick r:id="rId4"/>
              </a:rPr>
              <a:t>Directive européenne sur la qualité de l’air</a:t>
            </a:r>
            <a:r>
              <a:rPr b="0" lang="fr-FR" sz="1500" spc="-1" strike="noStrike">
                <a:solidFill>
                  <a:srgbClr val="181717"/>
                </a:solidFill>
                <a:latin typeface="Arial"/>
                <a:ea typeface="Arial"/>
              </a:rPr>
              <a:t> adoptée le 14 octobre 2024 nous oblige à poursuivre les efforts en durcissant les normes, pour rejoindre à terme les recommandations de l’OMS</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qualité de l’air joue aussi sur l’attractivité du territoire, la santé des écosystèmes, la dégradation du bâti...</a:t>
            </a:r>
            <a:endParaRPr b="0" lang="fr-FR" sz="1500" spc="-1" strike="noStrike">
              <a:latin typeface="Arial"/>
            </a:endParaRPr>
          </a:p>
          <a:p>
            <a:pPr algn="just">
              <a:lnSpc>
                <a:spcPct val="100000"/>
              </a:lnSpc>
              <a:buNone/>
              <a:tabLst>
                <a:tab algn="l" pos="0"/>
              </a:tabLst>
            </a:pPr>
            <a:endParaRPr b="0" lang="fr-FR" sz="1600" spc="-1" strike="noStrike">
              <a:latin typeface="Arial"/>
            </a:endParaRPr>
          </a:p>
        </p:txBody>
      </p:sp>
      <p:sp>
        <p:nvSpPr>
          <p:cNvPr id="458" name="PlaceHolder 3"/>
          <p:cNvSpPr>
            <a:spLocks noGrp="1"/>
          </p:cNvSpPr>
          <p:nvPr>
            <p:ph type="sldNum" idx="8"/>
          </p:nvPr>
        </p:nvSpPr>
        <p:spPr>
          <a:xfrm>
            <a:off x="3884760" y="8685360"/>
            <a:ext cx="2966400" cy="45324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Times New Roman"/>
                <a:ea typeface="Times New Roman"/>
              </a:defRPr>
            </a:lvl1pPr>
          </a:lstStyle>
          <a:p>
            <a:pPr algn="r">
              <a:lnSpc>
                <a:spcPct val="100000"/>
              </a:lnSpc>
              <a:buNone/>
              <a:tabLst>
                <a:tab algn="l" pos="0"/>
              </a:tabLst>
            </a:pPr>
            <a:fld id="{42848F78-69E3-4711-932F-784850B5D996}" type="slidenum">
              <a:rPr b="0" lang="fr-FR" sz="1200" spc="-1" strike="noStrike">
                <a:solidFill>
                  <a:srgbClr val="000000"/>
                </a:solidFill>
                <a:latin typeface="Times New Roman"/>
                <a:ea typeface="Times New Roman"/>
              </a:rPr>
              <a:t>&lt;numéro&gt;</a:t>
            </a:fld>
            <a:endParaRPr b="0" lang="fr-FR"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5"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6"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9"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1"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3"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4"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5"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6"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7"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8"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8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9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1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p>
            <a:r>
              <a:t>Footer</a:t>
            </a:r>
          </a:p>
        </p:txBody>
      </p:sp>
      <p:sp>
        <p:nvSpPr>
          <p:cNvPr id="3" name="PlaceHolder 2"/>
          <p:cNvSpPr>
            <a:spLocks noGrp="1"/>
          </p:cNvSpPr>
          <p:nvPr>
            <p:ph type="sldNum" idx="2"/>
          </p:nvPr>
        </p:nvSpPr>
        <p:spPr/>
        <p:txBody>
          <a:bodyPr/>
          <a:p>
            <a:fld id="{BB6C0B41-4681-46F9-B0DC-B4E0C4CD448B}" type="slidenum">
              <a:t>&lt;#&gt;</a:t>
            </a:fld>
          </a:p>
        </p:txBody>
      </p:sp>
      <p:sp>
        <p:nvSpPr>
          <p:cNvPr id="4" name="PlaceHolder 3"/>
          <p:cNvSpPr>
            <a:spLocks noGrp="1"/>
          </p:cNvSpPr>
          <p:nvPr>
            <p:ph type="dt" idx="3"/>
          </p:nvPr>
        </p:nvSpPr>
        <p:spPr/>
        <p:txBody>
          <a:bodyPr/>
          <a:p>
            <a:r>
              <a:rPr lang="fr-FR"/>
              <a:t/>
            </a:r>
          </a:p>
        </p:txBody>
      </p:sp>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4"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CEA8731F-2589-43DE-8245-14C4CB74A799}" type="slidenum">
              <a:t>&lt;#&gt;</a:t>
            </a:fld>
          </a:p>
        </p:txBody>
      </p:sp>
      <p:sp>
        <p:nvSpPr>
          <p:cNvPr id="6" name="PlaceHolder 5"/>
          <p:cNvSpPr>
            <a:spLocks noGrp="1"/>
          </p:cNvSpPr>
          <p:nvPr>
            <p:ph type="dt" idx="3"/>
          </p:nvPr>
        </p:nvSpPr>
        <p:spPr/>
        <p:txBody>
          <a:bodyPr/>
          <a:p>
            <a:r>
              <a:rPr lang="fr-FR"/>
              <a:t/>
            </a: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6"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B03BC3A2-E218-4706-8F1A-DA7C040C72BF}" type="slidenum">
              <a:t>&lt;#&gt;</a:t>
            </a:fld>
          </a:p>
        </p:txBody>
      </p:sp>
      <p:sp>
        <p:nvSpPr>
          <p:cNvPr id="6" name="PlaceHolder 5"/>
          <p:cNvSpPr>
            <a:spLocks noGrp="1"/>
          </p:cNvSpPr>
          <p:nvPr>
            <p:ph type="dt" idx="3"/>
          </p:nvPr>
        </p:nvSpPr>
        <p:spPr/>
        <p:txBody>
          <a:bodyPr/>
          <a:p>
            <a:r>
              <a:rPr lang="fr-FR"/>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8"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2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F5B3F819-30C3-4FE5-B8B9-7DC39551D560}" type="slidenum">
              <a:t>&lt;#&gt;</a:t>
            </a:fld>
          </a:p>
        </p:txBody>
      </p:sp>
      <p:sp>
        <p:nvSpPr>
          <p:cNvPr id="7" name="PlaceHolder 6"/>
          <p:cNvSpPr>
            <a:spLocks noGrp="1"/>
          </p:cNvSpPr>
          <p:nvPr>
            <p:ph type="dt" idx="3"/>
          </p:nvPr>
        </p:nvSpPr>
        <p:spPr/>
        <p:txBody>
          <a:bodyPr/>
          <a:p>
            <a:r>
              <a:rPr lang="fr-FR"/>
              <a:t/>
            </a: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3E7B7BA6-1E98-47AC-8B27-62341114F78E}" type="slidenum">
              <a:t>&lt;#&gt;</a:t>
            </a:fld>
          </a:p>
        </p:txBody>
      </p:sp>
      <p:sp>
        <p:nvSpPr>
          <p:cNvPr id="5" name="PlaceHolder 4"/>
          <p:cNvSpPr>
            <a:spLocks noGrp="1"/>
          </p:cNvSpPr>
          <p:nvPr>
            <p:ph type="dt" idx="3"/>
          </p:nvPr>
        </p:nvSpPr>
        <p:spPr/>
        <p:txBody>
          <a:bodyPr/>
          <a:p>
            <a:r>
              <a:rPr lang="fr-FR"/>
              <a:t/>
            </a: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1"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C8E35240-E670-4AF2-936F-BB0FB14E5859}" type="slidenum">
              <a:t>&lt;#&gt;</a:t>
            </a:fld>
          </a:p>
        </p:txBody>
      </p:sp>
      <p:sp>
        <p:nvSpPr>
          <p:cNvPr id="5" name="PlaceHolder 4"/>
          <p:cNvSpPr>
            <a:spLocks noGrp="1"/>
          </p:cNvSpPr>
          <p:nvPr>
            <p:ph type="dt" idx="3"/>
          </p:nvPr>
        </p:nvSpPr>
        <p:spPr/>
        <p:txBody>
          <a:bodyPr/>
          <a:p>
            <a:r>
              <a:rPr lang="fr-FR"/>
              <a:t/>
            </a: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3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3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D5282431-A574-467C-B741-215DC3F64FFD}"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3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39"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13E2AE7D-15A8-455A-9AB2-A9A8B14B84F1}"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3"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497754AF-FF51-4601-8695-BEBDC9879EE9}"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5"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6"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9B1AD7E6-C5F8-4003-815B-DD8FB00550CF}" type="slidenum">
              <a:t>&lt;#&gt;</a:t>
            </a:fld>
          </a:p>
        </p:txBody>
      </p:sp>
      <p:sp>
        <p:nvSpPr>
          <p:cNvPr id="7" name="PlaceHolder 6"/>
          <p:cNvSpPr>
            <a:spLocks noGrp="1"/>
          </p:cNvSpPr>
          <p:nvPr>
            <p:ph type="dt" idx="3"/>
          </p:nvPr>
        </p:nvSpPr>
        <p:spPr/>
        <p:txBody>
          <a:bodyPr/>
          <a:p>
            <a:r>
              <a:rPr lang="fr-FR"/>
              <a:t/>
            </a: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9"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1"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 name="PlaceHolder 6"/>
          <p:cNvSpPr>
            <a:spLocks noGrp="1"/>
          </p:cNvSpPr>
          <p:nvPr>
            <p:ph type="ftr" idx="1"/>
          </p:nvPr>
        </p:nvSpPr>
        <p:spPr/>
        <p:txBody>
          <a:bodyPr/>
          <a:p>
            <a:r>
              <a:t>Footer</a:t>
            </a:r>
          </a:p>
        </p:txBody>
      </p:sp>
      <p:sp>
        <p:nvSpPr>
          <p:cNvPr id="8" name="PlaceHolder 7"/>
          <p:cNvSpPr>
            <a:spLocks noGrp="1"/>
          </p:cNvSpPr>
          <p:nvPr>
            <p:ph type="sldNum" idx="2"/>
          </p:nvPr>
        </p:nvSpPr>
        <p:spPr/>
        <p:txBody>
          <a:bodyPr/>
          <a:p>
            <a:fld id="{172BF415-2CBF-41DB-A478-D4D1CBA875C7}" type="slidenum">
              <a:t>&lt;#&gt;</a:t>
            </a:fld>
          </a:p>
        </p:txBody>
      </p:sp>
      <p:sp>
        <p:nvSpPr>
          <p:cNvPr id="9" name="PlaceHolder 8"/>
          <p:cNvSpPr>
            <a:spLocks noGrp="1"/>
          </p:cNvSpPr>
          <p:nvPr>
            <p:ph type="dt" idx="3"/>
          </p:nvPr>
        </p:nvSpPr>
        <p:spPr/>
        <p:txBody>
          <a:bodyPr/>
          <a:p>
            <a:r>
              <a:rPr lang="fr-FR"/>
              <a:t/>
            </a: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53"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4"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5"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6"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7"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8"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 name="PlaceHolder 8"/>
          <p:cNvSpPr>
            <a:spLocks noGrp="1"/>
          </p:cNvSpPr>
          <p:nvPr>
            <p:ph type="ftr" idx="1"/>
          </p:nvPr>
        </p:nvSpPr>
        <p:spPr/>
        <p:txBody>
          <a:bodyPr/>
          <a:p>
            <a:r>
              <a:t>Footer</a:t>
            </a:r>
          </a:p>
        </p:txBody>
      </p:sp>
      <p:sp>
        <p:nvSpPr>
          <p:cNvPr id="10" name="PlaceHolder 9"/>
          <p:cNvSpPr>
            <a:spLocks noGrp="1"/>
          </p:cNvSpPr>
          <p:nvPr>
            <p:ph type="sldNum" idx="2"/>
          </p:nvPr>
        </p:nvSpPr>
        <p:spPr/>
        <p:txBody>
          <a:bodyPr/>
          <a:p>
            <a:fld id="{E7FBC864-3FDF-455A-BAA0-CEC0EF4115F4}" type="slidenum">
              <a:t>&lt;#&gt;</a:t>
            </a:fld>
          </a:p>
        </p:txBody>
      </p:sp>
      <p:sp>
        <p:nvSpPr>
          <p:cNvPr id="11" name="PlaceHolder 10"/>
          <p:cNvSpPr>
            <a:spLocks noGrp="1"/>
          </p:cNvSpPr>
          <p:nvPr>
            <p:ph type="dt" idx="3"/>
          </p:nvPr>
        </p:nvSpPr>
        <p:spPr/>
        <p:txBody>
          <a:bodyPr/>
          <a:p>
            <a:r>
              <a:rPr lang="fr-FR"/>
              <a:t/>
            </a: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6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7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7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7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7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9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0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2"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4"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0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07"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0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09"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12"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13"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5"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16"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17"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9"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0"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1"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23"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4"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2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2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8"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9"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31"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2"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3"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4"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5"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6"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9" Type="http://schemas.openxmlformats.org/officeDocument/2006/relationships/slideLayout" Target="../slideLayouts/slideLayout30.xml"/><Relationship Id="rId10" Type="http://schemas.openxmlformats.org/officeDocument/2006/relationships/slideLayout" Target="../slideLayouts/slideLayout31.xml"/><Relationship Id="rId11" Type="http://schemas.openxmlformats.org/officeDocument/2006/relationships/slideLayout" Target="../slideLayouts/slideLayout32.xml"/><Relationship Id="rId12" Type="http://schemas.openxmlformats.org/officeDocument/2006/relationships/slideLayout" Target="../slideLayouts/slideLayout33.xml"/><Relationship Id="rId13" Type="http://schemas.openxmlformats.org/officeDocument/2006/relationships/slideLayout" Target="../slideLayouts/slideLayout34.xml"/><Relationship Id="rId14" Type="http://schemas.openxmlformats.org/officeDocument/2006/relationships/slideLayout" Target="../slideLayouts/slideLayout35.xml"/><Relationship Id="rId15"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5.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6.jpe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0" name="Google Shape;10;p40"/>
          <p:cNvSpPr/>
          <p:nvPr/>
        </p:nvSpPr>
        <p:spPr>
          <a:xfrm>
            <a:off x="-26280" y="6540120"/>
            <a:ext cx="370800" cy="2113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tabLst>
                <a:tab algn="l" pos="0"/>
              </a:tabLst>
            </a:pPr>
            <a:fld id="{A9297429-A8FD-4EC1-A572-02DECE845A8D}" type="slidenum">
              <a:rPr b="0" lang="fr-FR" sz="800" spc="-1" strike="noStrike">
                <a:solidFill>
                  <a:srgbClr val="625d65"/>
                </a:solidFill>
                <a:latin typeface="Monda"/>
                <a:ea typeface="Monda"/>
              </a:rPr>
              <a:t>34</a:t>
            </a:fld>
            <a:endParaRPr b="0" lang="fr-FR" sz="800" spc="-1" strike="noStrike">
              <a:latin typeface="Arial"/>
            </a:endParaRPr>
          </a:p>
        </p:txBody>
      </p:sp>
      <p:sp>
        <p:nvSpPr>
          <p:cNvPr id="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2"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39" name="Google Shape;62;p42"/>
          <p:cNvSpPr/>
          <p:nvPr/>
        </p:nvSpPr>
        <p:spPr>
          <a:xfrm>
            <a:off x="-26280" y="6540120"/>
            <a:ext cx="370800" cy="22536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fld id="{F7F00336-4F3F-4356-A24C-EDFC3D43BB48}" type="slidenum">
              <a:rPr b="0" lang="fr-FR" sz="800" spc="-1" strike="noStrike">
                <a:solidFill>
                  <a:srgbClr val="625d65"/>
                </a:solidFill>
                <a:latin typeface="Monda"/>
                <a:ea typeface="Monda"/>
              </a:rPr>
              <a:t>&lt;numéro&gt;</a:t>
            </a:fld>
            <a:endParaRPr b="0" lang="fr-FR" sz="800" spc="-1" strike="noStrike">
              <a:latin typeface="Arial"/>
            </a:endParaRPr>
          </a:p>
        </p:txBody>
      </p:sp>
      <p:sp>
        <p:nvSpPr>
          <p:cNvPr id="4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4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78" name="Google Shape;114;p44" descr=""/>
          <p:cNvPicPr/>
          <p:nvPr/>
        </p:nvPicPr>
        <p:blipFill>
          <a:blip r:embed="rId2"/>
          <a:stretch/>
        </p:blipFill>
        <p:spPr>
          <a:xfrm>
            <a:off x="0" y="0"/>
            <a:ext cx="12186360" cy="6852240"/>
          </a:xfrm>
          <a:prstGeom prst="rect">
            <a:avLst/>
          </a:prstGeom>
          <a:ln w="0">
            <a:noFill/>
          </a:ln>
        </p:spPr>
      </p:pic>
      <p:pic>
        <p:nvPicPr>
          <p:cNvPr id="79" name="Google Shape;115;p44" descr=""/>
          <p:cNvPicPr/>
          <p:nvPr/>
        </p:nvPicPr>
        <p:blipFill>
          <a:blip r:embed="rId3"/>
          <a:stretch/>
        </p:blipFill>
        <p:spPr>
          <a:xfrm>
            <a:off x="5867280" y="1927440"/>
            <a:ext cx="451440" cy="451440"/>
          </a:xfrm>
          <a:prstGeom prst="rect">
            <a:avLst/>
          </a:prstGeom>
          <a:ln w="0">
            <a:noFill/>
          </a:ln>
        </p:spPr>
      </p:pic>
      <p:sp>
        <p:nvSpPr>
          <p:cNvPr id="8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8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8" name="PlaceHolder 1"/>
          <p:cNvSpPr>
            <a:spLocks noGrp="1"/>
          </p:cNvSpPr>
          <p:nvPr>
            <p:ph type="ftr" idx="1"/>
          </p:nvPr>
        </p:nvSpPr>
        <p:spPr>
          <a:xfrm>
            <a:off x="4038480" y="6356520"/>
            <a:ext cx="4110480" cy="360720"/>
          </a:xfrm>
          <a:prstGeom prst="rect">
            <a:avLst/>
          </a:prstGeom>
          <a:noFill/>
          <a:ln w="0">
            <a:noFill/>
          </a:ln>
        </p:spPr>
        <p:txBody>
          <a:bodyPr lIns="90000" rIns="90000" tIns="45000" bIns="45000" anchor="ctr">
            <a:noAutofit/>
          </a:bodyPr>
          <a:lstStyle>
            <a:lvl1pPr algn="ctr">
              <a:lnSpc>
                <a:spcPct val="100000"/>
              </a:lnSpc>
              <a:buNone/>
              <a:defRPr b="0" lang="fr-FR" sz="1400" spc="-1" strike="noStrike">
                <a:latin typeface="Times New Roman"/>
              </a:defRPr>
            </a:lvl1pPr>
          </a:lstStyle>
          <a:p>
            <a:pPr algn="ctr">
              <a:lnSpc>
                <a:spcPct val="100000"/>
              </a:lnSpc>
              <a:buNone/>
            </a:pPr>
            <a:r>
              <a:rPr b="0" lang="fr-FR" sz="1400" spc="-1" strike="noStrike">
                <a:latin typeface="Times New Roman"/>
              </a:rPr>
              <a:t>&lt;pied de page&gt;</a:t>
            </a:r>
            <a:endParaRPr b="0" lang="fr-FR" sz="1400" spc="-1" strike="noStrike">
              <a:latin typeface="Times New Roman"/>
            </a:endParaRPr>
          </a:p>
        </p:txBody>
      </p:sp>
      <p:sp>
        <p:nvSpPr>
          <p:cNvPr id="119" name="PlaceHolder 2"/>
          <p:cNvSpPr>
            <a:spLocks noGrp="1"/>
          </p:cNvSpPr>
          <p:nvPr>
            <p:ph type="sldNum" idx="2"/>
          </p:nvPr>
        </p:nvSpPr>
        <p:spPr>
          <a:xfrm>
            <a:off x="8610480" y="6356520"/>
            <a:ext cx="2738880" cy="360720"/>
          </a:xfrm>
          <a:prstGeom prst="rect">
            <a:avLst/>
          </a:prstGeom>
          <a:noFill/>
          <a:ln w="0">
            <a:noFill/>
          </a:ln>
        </p:spPr>
        <p:txBody>
          <a:bodyPr lIns="90000" rIns="90000" tIns="45000" bIns="45000" anchor="ctr">
            <a:noAutofit/>
          </a:bodyPr>
          <a:lstStyle>
            <a:lvl1pPr algn="r">
              <a:lnSpc>
                <a:spcPct val="100000"/>
              </a:lnSpc>
              <a:buNone/>
              <a:tabLst>
                <a:tab algn="l" pos="0"/>
              </a:tabLst>
              <a:defRPr b="0" lang="fr-FR" sz="1200" spc="-1" strike="noStrike">
                <a:solidFill>
                  <a:srgbClr val="757575"/>
                </a:solidFill>
                <a:latin typeface="Arial"/>
                <a:ea typeface="Arial"/>
              </a:defRPr>
            </a:lvl1pPr>
          </a:lstStyle>
          <a:p>
            <a:pPr algn="r">
              <a:lnSpc>
                <a:spcPct val="100000"/>
              </a:lnSpc>
              <a:buNone/>
              <a:tabLst>
                <a:tab algn="l" pos="0"/>
              </a:tabLst>
            </a:pPr>
            <a:fld id="{3D246B18-1B51-4AA3-9D81-7D520CD060E5}" type="slidenum">
              <a:rPr b="0" lang="fr-FR" sz="1200" spc="-1" strike="noStrike">
                <a:solidFill>
                  <a:srgbClr val="757575"/>
                </a:solidFill>
                <a:latin typeface="Arial"/>
                <a:ea typeface="Arial"/>
              </a:rPr>
              <a:t>&lt;numéro&gt;</a:t>
            </a:fld>
            <a:endParaRPr b="0" lang="fr-FR" sz="1200" spc="-1" strike="noStrike">
              <a:latin typeface="Times New Roman"/>
            </a:endParaRPr>
          </a:p>
        </p:txBody>
      </p:sp>
      <p:sp>
        <p:nvSpPr>
          <p:cNvPr id="120" name="PlaceHolder 3"/>
          <p:cNvSpPr>
            <a:spLocks noGrp="1"/>
          </p:cNvSpPr>
          <p:nvPr>
            <p:ph type="dt" idx="3"/>
          </p:nvPr>
        </p:nvSpPr>
        <p:spPr>
          <a:xfrm>
            <a:off x="838080" y="6356520"/>
            <a:ext cx="2738880" cy="360720"/>
          </a:xfrm>
          <a:prstGeom prst="rect">
            <a:avLst/>
          </a:prstGeom>
          <a:noFill/>
          <a:ln w="0">
            <a:noFill/>
          </a:ln>
        </p:spPr>
        <p:txBody>
          <a:bodyPr lIns="90000" rIns="90000" tIns="45000" bIns="45000" anchor="ctr">
            <a:noAutofit/>
          </a:bodyPr>
          <a:lstStyle>
            <a:lvl1pPr>
              <a:defRPr b="0" lang="fr-FR" sz="1400" spc="-1" strike="noStrike">
                <a:latin typeface="Times New Roman"/>
              </a:defRPr>
            </a:lvl1pPr>
          </a:lstStyle>
          <a:p>
            <a:r>
              <a:rPr b="0" lang="fr-FR" sz="1400" spc="-1" strike="noStrike">
                <a:latin typeface="Times New Roman"/>
              </a:rPr>
              <a:t>&lt;date/heure&gt;</a:t>
            </a:r>
            <a:endParaRPr b="0" lang="fr-FR" sz="1400" spc="-1" strike="noStrike">
              <a:latin typeface="Times New Roman"/>
            </a:endParaRPr>
          </a:p>
        </p:txBody>
      </p:sp>
      <p:sp>
        <p:nvSpPr>
          <p:cNvPr id="121" name="PlaceHolder 4"/>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122"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159" name="Google Shape;257;p48"/>
          <p:cNvSpPr/>
          <p:nvPr/>
        </p:nvSpPr>
        <p:spPr>
          <a:xfrm>
            <a:off x="-26280" y="6540120"/>
            <a:ext cx="370800" cy="2113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tabLst>
                <a:tab algn="l" pos="0"/>
              </a:tabLst>
            </a:pPr>
            <a:fld id="{A4FAF8FF-545A-4731-8D91-48CB4E4F2BE4}" type="slidenum">
              <a:rPr b="0" lang="fr-FR" sz="800" spc="-1" strike="noStrike">
                <a:solidFill>
                  <a:srgbClr val="625d65"/>
                </a:solidFill>
                <a:latin typeface="Monda"/>
                <a:ea typeface="Monda"/>
              </a:rPr>
              <a:t>&lt;numéro&gt;</a:t>
            </a:fld>
            <a:endParaRPr b="0" lang="fr-FR" sz="800" spc="-1" strike="noStrike">
              <a:latin typeface="Arial"/>
            </a:endParaRPr>
          </a:p>
        </p:txBody>
      </p:sp>
      <p:sp>
        <p:nvSpPr>
          <p:cNvPr id="16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16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198" name="Google Shape;309;p50"/>
          <p:cNvSpPr/>
          <p:nvPr/>
        </p:nvSpPr>
        <p:spPr>
          <a:xfrm>
            <a:off x="0" y="6021360"/>
            <a:ext cx="12186360" cy="830880"/>
          </a:xfrm>
          <a:prstGeom prst="rect">
            <a:avLst/>
          </a:prstGeom>
          <a:solidFill>
            <a:schemeClr val="lt1"/>
          </a:solidFill>
          <a:ln w="0">
            <a:noFill/>
          </a:ln>
        </p:spPr>
        <p:style>
          <a:lnRef idx="0"/>
          <a:fillRef idx="0"/>
          <a:effectRef idx="0"/>
          <a:fontRef idx="minor"/>
        </p:style>
      </p:sp>
      <p:sp>
        <p:nvSpPr>
          <p:cNvPr id="19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200"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hyperlink" Target="https://presse.ademe.fr/2018/05/avis-de-lademe-emissions-de-particules-et-de-nox-par-les-vehicules-routiers.html" TargetMode="External"/><Relationship Id="rId3" Type="http://schemas.openxmlformats.org/officeDocument/2006/relationships/slideLayout" Target="../slideLayouts/slideLayout49.xml"/><Relationship Id="rId4"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jpeg"/><Relationship Id="rId3" Type="http://schemas.openxmlformats.org/officeDocument/2006/relationships/image" Target="../media/image24.png"/><Relationship Id="rId4" Type="http://schemas.openxmlformats.org/officeDocument/2006/relationships/slideLayout" Target="../slideLayouts/slideLayout49.xml"/><Relationship Id="rId5"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slideLayout" Target="../slideLayouts/slideLayout49.xml"/><Relationship Id="rId4"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hyperlink" Target="https://www.certificat-air.gouv.fr/" TargetMode="External"/><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slideLayout" Target="../slideLayouts/slideLayout49.xml"/><Relationship Id="rId5"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hyperlink" Target="https://zfe.grandlyon.com/" TargetMode="External"/><Relationship Id="rId2" Type="http://schemas.openxmlformats.org/officeDocument/2006/relationships/hyperlink" Target="https://zfe.grenoblealpesmetropole.fr/" TargetMode="External"/><Relationship Id="rId3" Type="http://schemas.openxmlformats.org/officeDocument/2006/relationships/hyperlink" Target="https://www.saint-etienne-metropole.fr/preserver-recycler/qualite-de-lair/zone-faibles-emissions-mobilite#quest-ce-quune-zfe-m-" TargetMode="External"/><Relationship Id="rId4" Type="http://schemas.openxmlformats.org/officeDocument/2006/relationships/hyperlink" Target="https://www.investinclermont.eu/services-aux-entreprises/circuler-dans-la-zone-a-faibles-emissions/" TargetMode="External"/><Relationship Id="rId5" Type="http://schemas.openxmlformats.org/officeDocument/2006/relationships/hyperlink" Target="https://www.grandannecy.fr/zfem" TargetMode="External"/><Relationship Id="rId6" Type="http://schemas.openxmlformats.org/officeDocument/2006/relationships/hyperlink" Target="https://www.annemasse-agglo.fr/zfe" TargetMode="External"/><Relationship Id="rId7" Type="http://schemas.openxmlformats.org/officeDocument/2006/relationships/hyperlink" Target="about:blank" TargetMode="External"/><Relationship Id="rId8" Type="http://schemas.openxmlformats.org/officeDocument/2006/relationships/slideLayout" Target="../slideLayouts/slideLayout49.xml"/><Relationship Id="rId9"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hyperlink" Target="https://mobilites.grandlyon.com/" TargetMode="External"/><Relationship Id="rId2" Type="http://schemas.openxmlformats.org/officeDocument/2006/relationships/hyperlink" Target="https://zfe.grandlyon.com/zfe-grand-lyon/" TargetMode="External"/><Relationship Id="rId3" Type="http://schemas.openxmlformats.org/officeDocument/2006/relationships/hyperlink" Target="https://zfe.grandlyon.com/zfe-grand-lyon/" TargetMode="External"/><Relationship Id="rId4" Type="http://schemas.openxmlformats.org/officeDocument/2006/relationships/image" Target="../media/image29.png"/><Relationship Id="rId5" Type="http://schemas.openxmlformats.org/officeDocument/2006/relationships/slideLayout" Target="../slideLayouts/slideLayout49.xml"/><Relationship Id="rId6"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49.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3.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1.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49.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37.xml"/><Relationship Id="rId3"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37.xml"/><Relationship Id="rId3"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37.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37.xml"/><Relationship Id="rId3"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37.xml"/><Relationship Id="rId3"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37.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37.xml"/><Relationship Id="rId3"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0.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37.xml"/><Relationship Id="rId3"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37.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37.xml"/><Relationship Id="rId3"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image" Target="../media/image42.jpeg"/><Relationship Id="rId2" Type="http://schemas.openxmlformats.org/officeDocument/2006/relationships/slideLayout" Target="../slideLayouts/slideLayout37.xml"/><Relationship Id="rId3"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37.xml"/><Relationship Id="rId3"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37.xml"/><Relationship Id="rId3"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37.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hyperlink" Target="https://www.mieuxrespirerenville.gouv.fr/" TargetMode="External"/><Relationship Id="rId2" Type="http://schemas.openxmlformats.org/officeDocument/2006/relationships/hyperlink" Target="https://www.certificat-air.gouv.fr/" TargetMode="External"/><Relationship Id="rId3" Type="http://schemas.openxmlformats.org/officeDocument/2006/relationships/hyperlink" Target="https://www.zfe.green/" TargetMode="External"/><Relationship Id="rId4" Type="http://schemas.openxmlformats.org/officeDocument/2006/relationships/hyperlink" Target="https://zfe.grandlyon.com/" TargetMode="External"/><Relationship Id="rId5" Type="http://schemas.openxmlformats.org/officeDocument/2006/relationships/hyperlink" Target="https://zfe.grenoblealpesmetropole.fr/" TargetMode="External"/><Relationship Id="rId6" Type="http://schemas.openxmlformats.org/officeDocument/2006/relationships/hyperlink" Target="https://www.saint-etienne-metropole.fr/preserver-recycler/qualite-de-lair/zone-faibles-emissions-mobilite#quest-ce-quune-zfe-m-" TargetMode="External"/><Relationship Id="rId7" Type="http://schemas.openxmlformats.org/officeDocument/2006/relationships/hyperlink" Target="https://www.investinclermont.eu/services-aux-entreprises/circuler-dans-la-zone-a-faibles-emissions/" TargetMode="External"/><Relationship Id="rId8" Type="http://schemas.openxmlformats.org/officeDocument/2006/relationships/hyperlink" Target="https://www.grandannecy.fr/mon-quotidien/preserve-mon-environnement/lenvironnement/air/la-zone-a-faibles-emissions-mobilite" TargetMode="External"/><Relationship Id="rId9" Type="http://schemas.openxmlformats.org/officeDocument/2006/relationships/hyperlink" Target="https://www.annemasse-agglo.fr/zfe" TargetMode="External"/><Relationship Id="rId10" Type="http://schemas.openxmlformats.org/officeDocument/2006/relationships/hyperlink" Target="about:blank" TargetMode="External"/><Relationship Id="rId11" Type="http://schemas.openxmlformats.org/officeDocument/2006/relationships/hyperlink" Target="https://www.primealaconversion.gouv.fr/dboneco/accueil/" TargetMode="External"/><Relationship Id="rId12" Type="http://schemas.openxmlformats.org/officeDocument/2006/relationships/image" Target="../media/image46.jpeg"/><Relationship Id="rId13" Type="http://schemas.openxmlformats.org/officeDocument/2006/relationships/slideLayout" Target="../slideLayouts/slideLayout49.xml"/><Relationship Id="rId14"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image" Target="../media/image10.jpe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slideLayout" Target="../slideLayouts/slideLayout37.xml"/><Relationship Id="rId9"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hyperlink" Target="mailto:qualite-de-l&apos;air.dreal-ara@developpement-durable.gouv.fr" TargetMode="External"/><Relationship Id="rId2" Type="http://schemas.openxmlformats.org/officeDocument/2006/relationships/slideLayout" Target="../slideLayouts/slideLayout6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3.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hyperlink" Target="https://www.citepa.org/fr/2023-nox/" TargetMode="External"/><Relationship Id="rId5" Type="http://schemas.openxmlformats.org/officeDocument/2006/relationships/slideLayout" Target="../slideLayouts/slideLayout13.xml"/><Relationship Id="rId6" Type="http://schemas.openxmlformats.org/officeDocument/2006/relationships/comments" Target="../comments/comment8.xml"/><Relationship Id="rId7"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49.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43" name="PlaceHolder 1"/>
          <p:cNvSpPr>
            <a:spLocks noGrp="1"/>
          </p:cNvSpPr>
          <p:nvPr>
            <p:ph type="title"/>
          </p:nvPr>
        </p:nvSpPr>
        <p:spPr>
          <a:xfrm>
            <a:off x="1450800" y="2447640"/>
            <a:ext cx="9289080" cy="2162160"/>
          </a:xfrm>
          <a:prstGeom prst="rect">
            <a:avLst/>
          </a:prstGeom>
          <a:noFill/>
          <a:ln w="0">
            <a:noFill/>
          </a:ln>
        </p:spPr>
        <p:txBody>
          <a:bodyPr lIns="90000" rIns="90000" tIns="45000" bIns="45000" anchor="t">
            <a:noAutofit/>
          </a:bodyPr>
          <a:p>
            <a:pPr algn="ctr">
              <a:lnSpc>
                <a:spcPct val="100000"/>
              </a:lnSpc>
              <a:buNone/>
              <a:tabLst>
                <a:tab algn="l" pos="0"/>
              </a:tabLst>
            </a:pPr>
            <a:r>
              <a:rPr b="0" lang="fr-FR" sz="6600" spc="-1" strike="noStrike">
                <a:solidFill>
                  <a:srgbClr val="181717"/>
                </a:solidFill>
                <a:latin typeface="Libre Franklin Medium"/>
                <a:ea typeface="Libre Franklin Medium"/>
              </a:rPr>
              <a:t>1h avec les Zones à Faibles Émissions (ZFE)</a:t>
            </a:r>
            <a:endParaRPr b="0" lang="fr-FR" sz="6600" spc="-1" strike="noStrike">
              <a:latin typeface="Arial"/>
            </a:endParaRPr>
          </a:p>
        </p:txBody>
      </p:sp>
      <p:pic>
        <p:nvPicPr>
          <p:cNvPr id="244" name="Google Shape;366;p1" descr=""/>
          <p:cNvPicPr/>
          <p:nvPr/>
        </p:nvPicPr>
        <p:blipFill>
          <a:blip r:embed="rId1"/>
          <a:stretch/>
        </p:blipFill>
        <p:spPr>
          <a:xfrm>
            <a:off x="5113080" y="5405400"/>
            <a:ext cx="1960920" cy="53100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8" name="PlaceHolder 1"/>
          <p:cNvSpPr>
            <a:spLocks noGrp="1"/>
          </p:cNvSpPr>
          <p:nvPr>
            <p:ph/>
          </p:nvPr>
        </p:nvSpPr>
        <p:spPr>
          <a:xfrm>
            <a:off x="328320" y="529560"/>
            <a:ext cx="9371160" cy="60264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Pourquoi cibler les véhicules les plus anciens ?</a:t>
            </a:r>
            <a:endParaRPr b="0" lang="fr-FR" sz="3200" spc="-1" strike="noStrike">
              <a:latin typeface="Arial"/>
            </a:endParaRPr>
          </a:p>
        </p:txBody>
      </p:sp>
      <p:pic>
        <p:nvPicPr>
          <p:cNvPr id="289" name="Google Shape;448;p10" descr=""/>
          <p:cNvPicPr/>
          <p:nvPr/>
        </p:nvPicPr>
        <p:blipFill>
          <a:blip r:embed="rId1"/>
          <a:stretch/>
        </p:blipFill>
        <p:spPr>
          <a:xfrm>
            <a:off x="5969880" y="1800000"/>
            <a:ext cx="5726160" cy="3816000"/>
          </a:xfrm>
          <a:prstGeom prst="rect">
            <a:avLst/>
          </a:prstGeom>
          <a:ln w="0">
            <a:noFill/>
          </a:ln>
          <a:effectLst>
            <a:outerShdw algn="bl" blurRad="57240" dir="5400000" dist="19080" rotWithShape="0">
              <a:srgbClr val="000000">
                <a:alpha val="49000"/>
              </a:srgbClr>
            </a:outerShdw>
          </a:effectLst>
        </p:spPr>
      </p:pic>
      <p:sp>
        <p:nvSpPr>
          <p:cNvPr id="290" name="Google Shape;449;p10"/>
          <p:cNvSpPr/>
          <p:nvPr/>
        </p:nvSpPr>
        <p:spPr>
          <a:xfrm>
            <a:off x="439200" y="1800000"/>
            <a:ext cx="5100840" cy="1886400"/>
          </a:xfrm>
          <a:prstGeom prst="rect">
            <a:avLst/>
          </a:prstGeom>
          <a:noFill/>
          <a:ln w="0">
            <a:noFill/>
          </a:ln>
        </p:spPr>
        <p:style>
          <a:lnRef idx="0"/>
          <a:fillRef idx="0"/>
          <a:effectRef idx="0"/>
          <a:fontRef idx="minor"/>
        </p:style>
        <p:txBody>
          <a:bodyPr lIns="90000" rIns="90000" tIns="45000" bIns="45000" anchor="t">
            <a:noAutofit/>
          </a:bodyPr>
          <a:p>
            <a:pPr marL="285840" indent="-184320" algn="just">
              <a:lnSpc>
                <a:spcPct val="100000"/>
              </a:lnSpc>
              <a:buClr>
                <a:srgbClr val="000000"/>
              </a:buClr>
              <a:buFont typeface="Noto Sans Symbols"/>
              <a:buChar char="●"/>
            </a:pPr>
            <a:r>
              <a:rPr b="1" lang="fr-FR" sz="2000" spc="-1" strike="noStrike">
                <a:solidFill>
                  <a:srgbClr val="181717"/>
                </a:solidFill>
                <a:latin typeface="Arial"/>
                <a:ea typeface="Arial"/>
              </a:rPr>
              <a:t>Entre un véhicule immatriculé en 2000 et en 2020, les émissions réelles de dioxyde d’azote sont diminuées de :</a:t>
            </a:r>
            <a:endParaRPr b="0" lang="fr-FR" sz="2000" spc="-1" strike="noStrike">
              <a:latin typeface="Arial"/>
            </a:endParaRPr>
          </a:p>
          <a:p>
            <a:pPr lvl="2" marL="648000" indent="-216000" algn="just">
              <a:lnSpc>
                <a:spcPct val="100000"/>
              </a:lnSpc>
              <a:buClr>
                <a:srgbClr val="000000"/>
              </a:buClr>
              <a:buFont typeface="Noto Sans Symbols"/>
              <a:buChar char="⮚"/>
            </a:pPr>
            <a:r>
              <a:rPr b="1" lang="fr-FR" sz="2000" spc="-1" strike="noStrike">
                <a:solidFill>
                  <a:srgbClr val="181717"/>
                </a:solidFill>
                <a:latin typeface="Arial"/>
                <a:ea typeface="Arial"/>
              </a:rPr>
              <a:t>- 90 % pour un véhicule Diesel</a:t>
            </a:r>
            <a:endParaRPr b="0" lang="fr-FR" sz="2000" spc="-1" strike="noStrike">
              <a:latin typeface="Arial"/>
            </a:endParaRPr>
          </a:p>
          <a:p>
            <a:pPr lvl="2" marL="648000" indent="-216000" algn="just">
              <a:lnSpc>
                <a:spcPct val="100000"/>
              </a:lnSpc>
              <a:buClr>
                <a:srgbClr val="000000"/>
              </a:buClr>
              <a:buFont typeface="Noto Sans Symbols"/>
              <a:buChar char="⮚"/>
            </a:pPr>
            <a:r>
              <a:rPr b="1" lang="fr-FR" sz="2000" spc="-1" strike="noStrike">
                <a:solidFill>
                  <a:srgbClr val="181717"/>
                </a:solidFill>
                <a:latin typeface="Arial"/>
                <a:ea typeface="Arial"/>
              </a:rPr>
              <a:t>- 40 % pour un véhicule essence</a:t>
            </a:r>
            <a:endParaRPr b="0" lang="fr-FR" sz="2000" spc="-1" strike="noStrike">
              <a:latin typeface="Arial"/>
            </a:endParaRPr>
          </a:p>
        </p:txBody>
      </p:sp>
      <p:sp>
        <p:nvSpPr>
          <p:cNvPr id="291" name="Google Shape;450;p10"/>
          <p:cNvSpPr/>
          <p:nvPr/>
        </p:nvSpPr>
        <p:spPr>
          <a:xfrm>
            <a:off x="414000" y="5799240"/>
            <a:ext cx="5100840" cy="826200"/>
          </a:xfrm>
          <a:prstGeom prst="rect">
            <a:avLst/>
          </a:prstGeom>
          <a:noFill/>
          <a:ln w="0">
            <a:noFill/>
          </a:ln>
        </p:spPr>
        <p:style>
          <a:lnRef idx="0"/>
          <a:fillRef idx="0"/>
          <a:effectRef idx="0"/>
          <a:fontRef idx="minor"/>
        </p:style>
        <p:txBody>
          <a:bodyPr lIns="90000" rIns="90000" tIns="45000" bIns="45000" anchor="t">
            <a:noAutofit/>
          </a:bodyPr>
          <a:p>
            <a:pPr algn="just">
              <a:lnSpc>
                <a:spcPct val="100000"/>
              </a:lnSpc>
              <a:buNone/>
              <a:tabLst>
                <a:tab algn="l" pos="0"/>
              </a:tabLst>
            </a:pPr>
            <a:r>
              <a:rPr b="0" i="1" lang="fr-FR" sz="1300" spc="-1" strike="noStrike">
                <a:solidFill>
                  <a:srgbClr val="181717"/>
                </a:solidFill>
                <a:latin typeface="Arial"/>
                <a:ea typeface="Arial"/>
              </a:rPr>
              <a:t>Source : ADEME</a:t>
            </a:r>
            <a:endParaRPr b="0" lang="fr-FR" sz="1300" spc="-1" strike="noStrike">
              <a:latin typeface="Arial"/>
            </a:endParaRPr>
          </a:p>
          <a:p>
            <a:pPr algn="just">
              <a:lnSpc>
                <a:spcPct val="100000"/>
              </a:lnSpc>
              <a:buNone/>
              <a:tabLst>
                <a:tab algn="l" pos="0"/>
              </a:tabLst>
            </a:pPr>
            <a:r>
              <a:rPr b="0" lang="fr-FR" sz="1300" spc="-1" strike="noStrike" u="sng">
                <a:solidFill>
                  <a:srgbClr val="0563c1"/>
                </a:solidFill>
                <a:uFillTx/>
                <a:latin typeface="Times New Roman"/>
                <a:ea typeface="Times New Roman"/>
                <a:hlinkClick r:id="rId2"/>
              </a:rPr>
              <a:t>https://presse.ademe.fr/2018/05/avis-de-lademe-emissions-de-particules-et-de-nox-par-les-vehicules-routiers.html</a:t>
            </a:r>
            <a:endParaRPr b="0" lang="fr-FR" sz="13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2" name="PlaceHolder 1"/>
          <p:cNvSpPr>
            <a:spLocks noGrp="1"/>
          </p:cNvSpPr>
          <p:nvPr>
            <p:ph type="title"/>
          </p:nvPr>
        </p:nvSpPr>
        <p:spPr>
          <a:xfrm>
            <a:off x="1164240" y="302544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qu’est-ce que c’est ?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3" name="PlaceHolder 1"/>
          <p:cNvSpPr>
            <a:spLocks noGrp="1"/>
          </p:cNvSpPr>
          <p:nvPr>
            <p:ph/>
          </p:nvPr>
        </p:nvSpPr>
        <p:spPr>
          <a:xfrm>
            <a:off x="328320" y="304560"/>
            <a:ext cx="7961400" cy="63648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Définition d’une Zone à Faibles Émissions</a:t>
            </a:r>
            <a:endParaRPr b="0" lang="fr-FR" sz="3200" spc="-1" strike="noStrike">
              <a:latin typeface="Arial"/>
            </a:endParaRPr>
          </a:p>
        </p:txBody>
      </p:sp>
      <p:sp>
        <p:nvSpPr>
          <p:cNvPr id="294" name="Google Shape;461;p12"/>
          <p:cNvSpPr/>
          <p:nvPr/>
        </p:nvSpPr>
        <p:spPr>
          <a:xfrm>
            <a:off x="337680" y="1123920"/>
            <a:ext cx="5957640" cy="894240"/>
          </a:xfrm>
          <a:prstGeom prst="rect">
            <a:avLst/>
          </a:prstGeom>
          <a:noFill/>
          <a:ln w="0">
            <a:noFill/>
          </a:ln>
        </p:spPr>
        <p:style>
          <a:lnRef idx="0"/>
          <a:fillRef idx="0"/>
          <a:effectRef idx="0"/>
          <a:fontRef idx="minor"/>
        </p:style>
        <p:txBody>
          <a:bodyPr lIns="90000" rIns="90000" tIns="45000" bIns="45000" anchor="t">
            <a:noAutofit/>
          </a:bodyPr>
          <a:p>
            <a:pPr marL="216000" indent="-216000" algn="just">
              <a:lnSpc>
                <a:spcPct val="100000"/>
              </a:lnSpc>
              <a:buClr>
                <a:srgbClr val="000000"/>
              </a:buClr>
              <a:buFont typeface="Noto Sans Symbols"/>
              <a:buChar char="●"/>
            </a:pPr>
            <a:r>
              <a:rPr b="1" lang="fr-FR" sz="2000" spc="-1" strike="noStrike">
                <a:solidFill>
                  <a:srgbClr val="181717"/>
                </a:solidFill>
                <a:latin typeface="Arial"/>
                <a:ea typeface="Arial"/>
              </a:rPr>
              <a:t>Un espace où la circulation et le stationnement des véhicules les plus polluants sont interdits, sur la base des vignettes Crit’Air </a:t>
            </a:r>
            <a:endParaRPr b="0" lang="fr-FR" sz="2000" spc="-1" strike="noStrike">
              <a:latin typeface="Arial"/>
            </a:endParaRPr>
          </a:p>
          <a:p>
            <a:pPr algn="just">
              <a:lnSpc>
                <a:spcPct val="100000"/>
              </a:lnSpc>
              <a:buNone/>
              <a:tabLst>
                <a:tab algn="l" pos="0"/>
              </a:tabLst>
            </a:pPr>
            <a:endParaRPr b="0" lang="fr-FR" sz="2000" spc="-1" strike="noStrike">
              <a:latin typeface="Arial"/>
            </a:endParaRPr>
          </a:p>
          <a:p>
            <a:pPr marL="216000" indent="-216000" algn="just">
              <a:lnSpc>
                <a:spcPct val="100000"/>
              </a:lnSpc>
              <a:buClr>
                <a:srgbClr val="000000"/>
              </a:buClr>
              <a:buFont typeface="Noto Sans Symbols"/>
              <a:buChar char="●"/>
              <a:tabLst>
                <a:tab algn="l" pos="0"/>
              </a:tabLst>
            </a:pPr>
            <a:r>
              <a:rPr b="1" lang="fr-FR" sz="2000" spc="-1" strike="noStrike">
                <a:solidFill>
                  <a:srgbClr val="181717"/>
                </a:solidFill>
                <a:latin typeface="Arial"/>
                <a:ea typeface="Arial"/>
              </a:rPr>
              <a:t>Doit s’inscrire dans un ensemble d’actions en faveur de la qualité de l’air</a:t>
            </a:r>
            <a:endParaRPr b="0" lang="fr-FR" sz="2000" spc="-1" strike="noStrike">
              <a:latin typeface="Arial"/>
            </a:endParaRPr>
          </a:p>
          <a:p>
            <a:pPr algn="just">
              <a:lnSpc>
                <a:spcPct val="100000"/>
              </a:lnSpc>
              <a:buNone/>
              <a:tabLst>
                <a:tab algn="l" pos="0"/>
              </a:tabLst>
            </a:pPr>
            <a:endParaRPr b="0" lang="fr-FR" sz="1900" spc="-1" strike="noStrike">
              <a:latin typeface="Arial"/>
            </a:endParaRPr>
          </a:p>
          <a:p>
            <a:pPr marL="216000" indent="-216000">
              <a:lnSpc>
                <a:spcPct val="100000"/>
              </a:lnSpc>
              <a:buClr>
                <a:srgbClr val="000000"/>
              </a:buClr>
              <a:buFont typeface="Noto Sans Symbols"/>
              <a:buChar char="●"/>
              <a:tabLst>
                <a:tab algn="l" pos="0"/>
              </a:tabLst>
            </a:pPr>
            <a:r>
              <a:rPr b="1" lang="fr-FR" sz="2000" spc="-1" strike="noStrike">
                <a:solidFill>
                  <a:srgbClr val="181717"/>
                </a:solidFill>
                <a:latin typeface="Arial"/>
                <a:ea typeface="Arial"/>
              </a:rPr>
              <a:t>Les collectivités choisissent :</a:t>
            </a:r>
            <a:endParaRPr b="0" lang="fr-FR" sz="20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 périmètre (la ZFE doit couvrir au – 50 % des habitants de l’EPCI)</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catégories et classes de véhicules concernés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modalités horaires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La progressivité des règles dans le temps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dérogations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aides locales et accompagnements</a:t>
            </a:r>
            <a:endParaRPr b="0" lang="fr-FR" sz="1800" spc="-1" strike="noStrike">
              <a:latin typeface="Arial"/>
            </a:endParaRPr>
          </a:p>
        </p:txBody>
      </p:sp>
      <p:sp>
        <p:nvSpPr>
          <p:cNvPr id="295" name="Google Shape;462;p12"/>
          <p:cNvSpPr/>
          <p:nvPr/>
        </p:nvSpPr>
        <p:spPr>
          <a:xfrm>
            <a:off x="317880" y="2602800"/>
            <a:ext cx="5762160" cy="636480"/>
          </a:xfrm>
          <a:prstGeom prst="rect">
            <a:avLst/>
          </a:prstGeom>
          <a:noFill/>
          <a:ln w="0">
            <a:noFill/>
          </a:ln>
        </p:spPr>
        <p:style>
          <a:lnRef idx="0"/>
          <a:fillRef idx="0"/>
          <a:effectRef idx="0"/>
          <a:fontRef idx="minor"/>
        </p:style>
      </p:sp>
      <p:sp>
        <p:nvSpPr>
          <p:cNvPr id="296" name="Google Shape;463;p12"/>
          <p:cNvSpPr/>
          <p:nvPr/>
        </p:nvSpPr>
        <p:spPr>
          <a:xfrm>
            <a:off x="328320" y="2923920"/>
            <a:ext cx="5753160" cy="636480"/>
          </a:xfrm>
          <a:prstGeom prst="rect">
            <a:avLst/>
          </a:prstGeom>
          <a:noFill/>
          <a:ln w="0">
            <a:noFill/>
          </a:ln>
        </p:spPr>
        <p:style>
          <a:lnRef idx="0"/>
          <a:fillRef idx="0"/>
          <a:effectRef idx="0"/>
          <a:fontRef idx="minor"/>
        </p:style>
      </p:sp>
      <p:pic>
        <p:nvPicPr>
          <p:cNvPr id="297" name="Google Shape;464;p12" descr=""/>
          <p:cNvPicPr/>
          <p:nvPr/>
        </p:nvPicPr>
        <p:blipFill>
          <a:blip r:embed="rId1"/>
          <a:stretch/>
        </p:blipFill>
        <p:spPr>
          <a:xfrm>
            <a:off x="6716160" y="1703160"/>
            <a:ext cx="5173560" cy="3447360"/>
          </a:xfrm>
          <a:prstGeom prst="rect">
            <a:avLst/>
          </a:prstGeom>
          <a:ln w="0">
            <a:noFill/>
          </a:ln>
          <a:effectLst>
            <a:outerShdw algn="bl" blurRad="57240" dir="5400000" dist="19080" rotWithShape="0">
              <a:srgbClr val="000000">
                <a:alpha val="49000"/>
              </a:srgbClr>
            </a:outerShdw>
          </a:effectLst>
        </p:spPr>
      </p:pic>
      <p:pic>
        <p:nvPicPr>
          <p:cNvPr id="298" name="Google Shape;465;p12" descr=""/>
          <p:cNvPicPr/>
          <p:nvPr/>
        </p:nvPicPr>
        <p:blipFill>
          <a:blip r:embed="rId2"/>
          <a:stretch/>
        </p:blipFill>
        <p:spPr>
          <a:xfrm>
            <a:off x="6372000" y="3943800"/>
            <a:ext cx="1976760" cy="2792880"/>
          </a:xfrm>
          <a:prstGeom prst="rect">
            <a:avLst/>
          </a:prstGeom>
          <a:ln w="0">
            <a:noFill/>
          </a:ln>
        </p:spPr>
      </p:pic>
      <p:pic>
        <p:nvPicPr>
          <p:cNvPr id="299" name="Google Shape;466;p12" descr=""/>
          <p:cNvPicPr/>
          <p:nvPr/>
        </p:nvPicPr>
        <p:blipFill>
          <a:blip r:embed="rId3"/>
          <a:stretch/>
        </p:blipFill>
        <p:spPr>
          <a:xfrm>
            <a:off x="8208000" y="161280"/>
            <a:ext cx="2588760" cy="1455480"/>
          </a:xfrm>
          <a:prstGeom prst="rect">
            <a:avLst/>
          </a:prstGeom>
          <a:ln w="0">
            <a:noFill/>
          </a:ln>
        </p:spPr>
      </p:pic>
      <p:sp>
        <p:nvSpPr>
          <p:cNvPr id="300" name="Google Shape;467;p12"/>
          <p:cNvSpPr/>
          <p:nvPr/>
        </p:nvSpPr>
        <p:spPr>
          <a:xfrm>
            <a:off x="8431200" y="5633280"/>
            <a:ext cx="3458520" cy="894240"/>
          </a:xfrm>
          <a:prstGeom prst="roundRect">
            <a:avLst>
              <a:gd name="adj" fmla="val 16667"/>
            </a:avLst>
          </a:prstGeom>
          <a:solidFill>
            <a:srgbClr val="fff2cc"/>
          </a:solidFill>
          <a:ln w="9525">
            <a:solidFill>
              <a:srgbClr val="44546a"/>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400" spc="-1" strike="noStrike">
                <a:solidFill>
                  <a:srgbClr val="000000"/>
                </a:solidFill>
                <a:latin typeface="Arial"/>
                <a:ea typeface="Arial"/>
              </a:rPr>
              <a:t>N’hésitez pas à adapter le visuel du panneau de signalisation pour qu’il corresponde à votre ZFE</a:t>
            </a:r>
            <a:endParaRPr b="0" lang="fr-FR" sz="14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1" name="PlaceHolder 1"/>
          <p:cNvSpPr>
            <a:spLocks noGrp="1"/>
          </p:cNvSpPr>
          <p:nvPr>
            <p:ph/>
          </p:nvPr>
        </p:nvSpPr>
        <p:spPr>
          <a:xfrm>
            <a:off x="328320" y="410760"/>
            <a:ext cx="10287360" cy="88200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Plus de 315 ZFE à travers 14 pays européens, et autour de 40</a:t>
            </a:r>
            <a:endParaRPr b="0" lang="fr-FR" sz="3200" spc="-1" strike="noStrike">
              <a:latin typeface="Arial"/>
            </a:endParaRPr>
          </a:p>
          <a:p>
            <a:pPr marL="228600" indent="-228600">
              <a:lnSpc>
                <a:spcPct val="90000"/>
              </a:lnSpc>
              <a:buNone/>
              <a:tabLst>
                <a:tab algn="l" pos="0"/>
              </a:tabLst>
            </a:pPr>
            <a:r>
              <a:rPr b="0" lang="fr-FR" sz="3200" spc="-1" strike="noStrike">
                <a:solidFill>
                  <a:srgbClr val="181717"/>
                </a:solidFill>
                <a:latin typeface="Libre Franklin Medium"/>
                <a:ea typeface="Libre Franklin Medium"/>
              </a:rPr>
              <a:t>ZFE attendues en France en 2025</a:t>
            </a:r>
            <a:endParaRPr b="0" lang="fr-FR" sz="3200" spc="-1" strike="noStrike">
              <a:latin typeface="Arial"/>
            </a:endParaRPr>
          </a:p>
        </p:txBody>
      </p:sp>
      <p:pic>
        <p:nvPicPr>
          <p:cNvPr id="302" name="Google Shape;473;p13" descr=""/>
          <p:cNvPicPr/>
          <p:nvPr/>
        </p:nvPicPr>
        <p:blipFill>
          <a:blip r:embed="rId1"/>
          <a:stretch/>
        </p:blipFill>
        <p:spPr>
          <a:xfrm>
            <a:off x="330480" y="2160000"/>
            <a:ext cx="5605200" cy="4430160"/>
          </a:xfrm>
          <a:prstGeom prst="rect">
            <a:avLst/>
          </a:prstGeom>
          <a:ln w="0">
            <a:noFill/>
          </a:ln>
        </p:spPr>
      </p:pic>
      <p:pic>
        <p:nvPicPr>
          <p:cNvPr id="303" name="Google Shape;474;p13" descr=""/>
          <p:cNvPicPr/>
          <p:nvPr/>
        </p:nvPicPr>
        <p:blipFill>
          <a:blip r:embed="rId2"/>
          <a:stretch/>
        </p:blipFill>
        <p:spPr>
          <a:xfrm>
            <a:off x="7200000" y="1440000"/>
            <a:ext cx="3480480" cy="4925520"/>
          </a:xfrm>
          <a:prstGeom prst="rect">
            <a:avLst/>
          </a:prstGeom>
          <a:ln w="0">
            <a:noFill/>
          </a:ln>
        </p:spPr>
      </p:pic>
      <p:sp>
        <p:nvSpPr>
          <p:cNvPr id="304" name="Google Shape;475;p13"/>
          <p:cNvSpPr/>
          <p:nvPr/>
        </p:nvSpPr>
        <p:spPr>
          <a:xfrm>
            <a:off x="9360000" y="1726920"/>
            <a:ext cx="2157840" cy="68328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tabLst>
                <a:tab algn="l" pos="0"/>
              </a:tabLst>
            </a:pPr>
            <a:r>
              <a:rPr b="0" i="1" lang="fr-FR" sz="1300" spc="-1" strike="noStrike">
                <a:solidFill>
                  <a:srgbClr val="000000"/>
                </a:solidFill>
                <a:latin typeface="Arial"/>
                <a:ea typeface="Arial"/>
              </a:rPr>
              <a:t>Source : ministère de la Transition écologique, décembre 2024</a:t>
            </a:r>
            <a:endParaRPr b="0" lang="fr-FR" sz="13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5" name="PlaceHolder 1"/>
          <p:cNvSpPr>
            <a:spLocks noGrp="1"/>
          </p:cNvSpPr>
          <p:nvPr>
            <p:ph/>
          </p:nvPr>
        </p:nvSpPr>
        <p:spPr>
          <a:xfrm>
            <a:off x="360000" y="180000"/>
            <a:ext cx="5936760" cy="96804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Implications : l’obligation</a:t>
            </a:r>
            <a:endParaRPr b="0" lang="fr-FR" sz="3200" spc="-1" strike="noStrike">
              <a:latin typeface="Arial"/>
            </a:endParaRPr>
          </a:p>
          <a:p>
            <a:pPr marL="228600" indent="-228600">
              <a:lnSpc>
                <a:spcPct val="90000"/>
              </a:lnSpc>
              <a:buNone/>
              <a:tabLst>
                <a:tab algn="l" pos="0"/>
              </a:tabLst>
            </a:pPr>
            <a:r>
              <a:rPr b="0" lang="fr-FR" sz="3200" spc="-1" strike="noStrike">
                <a:solidFill>
                  <a:srgbClr val="181717"/>
                </a:solidFill>
                <a:latin typeface="Libre Franklin Medium"/>
                <a:ea typeface="Libre Franklin Medium"/>
              </a:rPr>
              <a:t>d’afficher sa vignette Crit’Air</a:t>
            </a:r>
            <a:endParaRPr b="0" lang="fr-FR" sz="3200" spc="-1" strike="noStrike">
              <a:latin typeface="Arial"/>
            </a:endParaRPr>
          </a:p>
        </p:txBody>
      </p:sp>
      <p:sp>
        <p:nvSpPr>
          <p:cNvPr id="306" name="Google Shape;481;p14"/>
          <p:cNvSpPr/>
          <p:nvPr/>
        </p:nvSpPr>
        <p:spPr>
          <a:xfrm>
            <a:off x="180000" y="1284840"/>
            <a:ext cx="6116760" cy="5075280"/>
          </a:xfrm>
          <a:prstGeom prst="rect">
            <a:avLst/>
          </a:prstGeom>
          <a:noFill/>
          <a:ln w="0">
            <a:noFill/>
          </a:ln>
        </p:spPr>
        <p:style>
          <a:lnRef idx="0"/>
          <a:fillRef idx="0"/>
          <a:effectRef idx="0"/>
          <a:fontRef idx="minor"/>
        </p:style>
        <p:txBody>
          <a:bodyPr lIns="90000" rIns="90000" tIns="45000" bIns="45000" anchor="t">
            <a:noAutofit/>
          </a:bodyPr>
          <a:p>
            <a:pPr marL="388800" indent="-388800" algn="just">
              <a:lnSpc>
                <a:spcPct val="100000"/>
              </a:lnSpc>
              <a:buClr>
                <a:srgbClr val="181717"/>
              </a:buClr>
              <a:buFont typeface="Albert Sans"/>
              <a:buChar char="●"/>
            </a:pPr>
            <a:r>
              <a:rPr b="0" lang="fr-FR" sz="1700" spc="-1" strike="noStrike">
                <a:solidFill>
                  <a:srgbClr val="181717"/>
                </a:solidFill>
                <a:latin typeface="Albert Sans"/>
                <a:ea typeface="Albert Sans"/>
              </a:rPr>
              <a:t>Vignette Crit'Air : véhicules en fonction de leurs émissions polluantes</a:t>
            </a:r>
            <a:endParaRPr b="0" lang="fr-FR" sz="1700" spc="-1" strike="noStrike">
              <a:latin typeface="Arial"/>
            </a:endParaRPr>
          </a:p>
          <a:p>
            <a:pPr algn="just">
              <a:lnSpc>
                <a:spcPct val="100000"/>
              </a:lnSpc>
              <a:buNone/>
              <a:tabLst>
                <a:tab algn="l" pos="0"/>
              </a:tabLst>
            </a:pPr>
            <a:endParaRPr b="0" lang="fr-FR" sz="1700" spc="-1" strike="noStrike">
              <a:latin typeface="Arial"/>
            </a:endParaRPr>
          </a:p>
          <a:p>
            <a:pPr marL="388800" indent="-388800" algn="just">
              <a:lnSpc>
                <a:spcPct val="100000"/>
              </a:lnSpc>
              <a:buClr>
                <a:srgbClr val="181717"/>
              </a:buClr>
              <a:buFont typeface="Albert Sans"/>
              <a:buChar char="●"/>
              <a:tabLst>
                <a:tab algn="l" pos="0"/>
              </a:tabLst>
            </a:pPr>
            <a:r>
              <a:rPr b="0" lang="fr-FR" sz="1700" spc="-1" strike="noStrike">
                <a:solidFill>
                  <a:srgbClr val="181717"/>
                </a:solidFill>
                <a:latin typeface="Albert Sans"/>
                <a:ea typeface="Albert Sans"/>
              </a:rPr>
              <a:t>Obligatoire pour circuler et stationner dans les ZFE, à commander </a:t>
            </a:r>
            <a:r>
              <a:rPr b="0" lang="fr-FR" sz="1700" spc="-1" strike="noStrike" u="sng">
                <a:solidFill>
                  <a:srgbClr val="0563c1"/>
                </a:solidFill>
                <a:uFillTx/>
                <a:latin typeface="Albert Sans"/>
                <a:ea typeface="Albert Sans"/>
                <a:hlinkClick r:id="rId1"/>
              </a:rPr>
              <a:t>sur le site officiel</a:t>
            </a:r>
            <a:r>
              <a:rPr b="0" lang="fr-FR" sz="1700" spc="-1" strike="noStrike">
                <a:solidFill>
                  <a:srgbClr val="2a6099"/>
                </a:solidFill>
                <a:latin typeface="Albert Sans"/>
                <a:ea typeface="Albert Sans"/>
              </a:rPr>
              <a:t> </a:t>
            </a:r>
            <a:r>
              <a:rPr b="0" lang="fr-FR" sz="1700" spc="-1" strike="noStrike">
                <a:solidFill>
                  <a:srgbClr val="000000"/>
                </a:solidFill>
                <a:latin typeface="Albert Sans"/>
                <a:ea typeface="Albert Sans"/>
              </a:rPr>
              <a:t>(3,11 € + affranchissement)</a:t>
            </a:r>
            <a:endParaRPr b="0" lang="fr-FR" sz="1700" spc="-1" strike="noStrike">
              <a:latin typeface="Arial"/>
            </a:endParaRPr>
          </a:p>
          <a:p>
            <a:pPr marL="388800" indent="-287280" algn="just">
              <a:lnSpc>
                <a:spcPct val="100000"/>
              </a:lnSpc>
              <a:buNone/>
              <a:tabLst>
                <a:tab algn="l" pos="0"/>
              </a:tabLst>
            </a:pPr>
            <a:endParaRPr b="0" lang="fr-FR" sz="1700" spc="-1" strike="noStrike">
              <a:latin typeface="Arial"/>
            </a:endParaRPr>
          </a:p>
          <a:p>
            <a:pPr marL="388800" indent="-388800" algn="just">
              <a:lnSpc>
                <a:spcPct val="100000"/>
              </a:lnSpc>
              <a:buClr>
                <a:srgbClr val="181717"/>
              </a:buClr>
              <a:buFont typeface="Albert Sans"/>
              <a:buChar char="●"/>
              <a:tabLst>
                <a:tab algn="l" pos="0"/>
              </a:tabLst>
            </a:pPr>
            <a:r>
              <a:rPr b="1" lang="fr-FR" sz="1700" spc="-1" strike="noStrike">
                <a:solidFill>
                  <a:srgbClr val="181717"/>
                </a:solidFill>
                <a:latin typeface="Albert Sans"/>
                <a:ea typeface="Albert Sans"/>
              </a:rPr>
              <a:t>Depuis le 1</a:t>
            </a:r>
            <a:r>
              <a:rPr b="1" lang="fr-FR" sz="1700" spc="-1" strike="noStrike" baseline="30000">
                <a:solidFill>
                  <a:srgbClr val="181717"/>
                </a:solidFill>
                <a:latin typeface="Albert Sans"/>
                <a:ea typeface="Albert Sans"/>
              </a:rPr>
              <a:t>er</a:t>
            </a:r>
            <a:r>
              <a:rPr b="1" lang="fr-FR" sz="1700" spc="-1" strike="noStrike">
                <a:solidFill>
                  <a:srgbClr val="181717"/>
                </a:solidFill>
                <a:latin typeface="Albert Sans"/>
                <a:ea typeface="Albert Sans"/>
              </a:rPr>
              <a:t> janvier 2025 :</a:t>
            </a: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Lyon et Grenoble : </a:t>
            </a:r>
            <a:endParaRPr b="0" lang="fr-FR" sz="1700" spc="-1" strike="noStrike">
              <a:latin typeface="Arial"/>
            </a:endParaRPr>
          </a:p>
          <a:p>
            <a:pPr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Annecy et Annemasse : tous les véhicules sans vignette Crit’Air sont interdits dans la ZFE (Chambéry idem à partir d’avril 2025)</a:t>
            </a: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Clermont-Ferrand et Saint-Étienne : seuls les véhicules utilitaires et poids lourds sont concernés</a:t>
            </a:r>
            <a:endParaRPr b="0" lang="fr-FR" sz="1700" spc="-1" strike="noStrike">
              <a:latin typeface="Arial"/>
            </a:endParaRPr>
          </a:p>
        </p:txBody>
      </p:sp>
      <p:pic>
        <p:nvPicPr>
          <p:cNvPr id="307" name="Google Shape;482;p14" descr=""/>
          <p:cNvPicPr/>
          <p:nvPr/>
        </p:nvPicPr>
        <p:blipFill>
          <a:blip r:embed="rId2"/>
          <a:srcRect l="0" t="52005" r="0" b="0"/>
          <a:stretch/>
        </p:blipFill>
        <p:spPr>
          <a:xfrm>
            <a:off x="2436120" y="3597480"/>
            <a:ext cx="2815920" cy="896040"/>
          </a:xfrm>
          <a:prstGeom prst="rect">
            <a:avLst/>
          </a:prstGeom>
          <a:ln w="0">
            <a:noFill/>
          </a:ln>
        </p:spPr>
      </p:pic>
      <p:sp>
        <p:nvSpPr>
          <p:cNvPr id="308" name="Google Shape;483;p14"/>
          <p:cNvSpPr/>
          <p:nvPr/>
        </p:nvSpPr>
        <p:spPr>
          <a:xfrm flipH="1">
            <a:off x="2432520" y="3456000"/>
            <a:ext cx="2815920" cy="1076040"/>
          </a:xfrm>
          <a:custGeom>
            <a:avLst/>
            <a:gdLst/>
            <a:ahLst/>
            <a:rect l="l" t="t" r="r" b="b"/>
            <a:pathLst>
              <a:path w="21600" h="21600">
                <a:moveTo>
                  <a:pt x="0" y="0"/>
                </a:moveTo>
                <a:lnTo>
                  <a:pt x="21600" y="21600"/>
                </a:lnTo>
              </a:path>
            </a:pathLst>
          </a:custGeom>
          <a:noFill/>
          <a:ln w="38150">
            <a:solidFill>
              <a:srgbClr val="ff0000"/>
            </a:solidFill>
            <a:round/>
          </a:ln>
        </p:spPr>
        <p:style>
          <a:lnRef idx="0"/>
          <a:fillRef idx="0"/>
          <a:effectRef idx="0"/>
          <a:fontRef idx="minor"/>
        </p:style>
      </p:sp>
      <p:pic>
        <p:nvPicPr>
          <p:cNvPr id="309" name="Google Shape;484;p14" descr=""/>
          <p:cNvPicPr/>
          <p:nvPr/>
        </p:nvPicPr>
        <p:blipFill>
          <a:blip r:embed="rId3"/>
          <a:stretch/>
        </p:blipFill>
        <p:spPr>
          <a:xfrm>
            <a:off x="6381360" y="0"/>
            <a:ext cx="5806800" cy="685368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0" name="Google Shape;489;p15"/>
          <p:cNvSpPr/>
          <p:nvPr/>
        </p:nvSpPr>
        <p:spPr>
          <a:xfrm>
            <a:off x="603000" y="1158840"/>
            <a:ext cx="5529960" cy="489924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
        <p:nvSpPr>
          <p:cNvPr id="311" name="Google Shape;490;p15"/>
          <p:cNvSpPr/>
          <p:nvPr/>
        </p:nvSpPr>
        <p:spPr>
          <a:xfrm>
            <a:off x="6455880" y="1158840"/>
            <a:ext cx="5529960" cy="489924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900" spc="-1" strike="noStrike">
                <a:solidFill>
                  <a:srgbClr val="000000"/>
                </a:solidFill>
                <a:latin typeface="Albert Sans"/>
                <a:ea typeface="Albert Sans"/>
              </a:rPr>
              <a:t>Ajouter ici les informations que vous souhaitez partager sur la/les ZFE concerné(es) (planning, prochaines étapes, dérogations, aides locales…)</a:t>
            </a:r>
            <a:endParaRPr b="0" lang="fr-FR" sz="1900" spc="-1" strike="noStrike">
              <a:latin typeface="Arial"/>
            </a:endParaRPr>
          </a:p>
          <a:p>
            <a:pPr algn="ctr">
              <a:lnSpc>
                <a:spcPct val="100000"/>
              </a:lnSpc>
              <a:buNone/>
              <a:tabLst>
                <a:tab algn="l" pos="0"/>
              </a:tabLst>
            </a:pPr>
            <a:endParaRPr b="0" lang="fr-FR" sz="1900" spc="-1" strike="noStrike">
              <a:latin typeface="Arial"/>
            </a:endParaRPr>
          </a:p>
          <a:p>
            <a:pPr algn="ctr">
              <a:lnSpc>
                <a:spcPct val="100000"/>
              </a:lnSpc>
              <a:buNone/>
              <a:tabLst>
                <a:tab algn="l" pos="0"/>
              </a:tabLst>
            </a:pPr>
            <a:r>
              <a:rPr b="0" lang="fr-FR" sz="1900" spc="-1" strike="noStrike">
                <a:solidFill>
                  <a:srgbClr val="000000"/>
                </a:solidFill>
                <a:latin typeface="Albert Sans"/>
                <a:ea typeface="Albert Sans"/>
              </a:rPr>
              <a:t>Pour ce faire, vous pouvez vous appuyer sur les sites des collectivités :</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1"/>
              </a:rPr>
              <a:t>ZFE de Lyon</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2"/>
              </a:rPr>
              <a:t>ZFE de Grenoble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3"/>
              </a:rPr>
              <a:t>ZFE de Saint-Etienne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4"/>
              </a:rPr>
              <a:t>ZFE de Clermont-Ferrand</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5"/>
              </a:rPr>
              <a:t>ZFE d’Annecy</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6"/>
              </a:rPr>
              <a:t>ZFE d’Annemasse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7"/>
              </a:rPr>
              <a:t>ZFE de Chambéry</a:t>
            </a:r>
            <a:endParaRPr b="0" lang="fr-FR" sz="1900" spc="-1" strike="noStrike">
              <a:latin typeface="Arial"/>
            </a:endParaRPr>
          </a:p>
          <a:p>
            <a:pPr algn="ctr">
              <a:lnSpc>
                <a:spcPct val="100000"/>
              </a:lnSpc>
              <a:buNone/>
              <a:tabLst>
                <a:tab algn="l" pos="0"/>
              </a:tabLst>
            </a:pPr>
            <a:endParaRPr b="0" lang="fr-FR" sz="21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Google Shape;495;g3290dd83bba_0_5"/>
          <p:cNvSpPr/>
          <p:nvPr/>
        </p:nvSpPr>
        <p:spPr>
          <a:xfrm>
            <a:off x="357840" y="65880"/>
            <a:ext cx="10892520" cy="542880"/>
          </a:xfrm>
          <a:prstGeom prst="rect">
            <a:avLst/>
          </a:prstGeom>
          <a:solidFill>
            <a:srgbClr val="fff2cc"/>
          </a:solid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Slide à titre d’exemple, à modifier selon votre cas</a:t>
            </a:r>
            <a:endParaRPr b="0" lang="fr-FR" sz="3200" spc="-1" strike="noStrike">
              <a:latin typeface="Arial"/>
            </a:endParaRPr>
          </a:p>
        </p:txBody>
      </p:sp>
      <p:sp>
        <p:nvSpPr>
          <p:cNvPr id="313" name="Google Shape;496;g3290dd83bba_0_5"/>
          <p:cNvSpPr/>
          <p:nvPr/>
        </p:nvSpPr>
        <p:spPr>
          <a:xfrm>
            <a:off x="5632200" y="783000"/>
            <a:ext cx="6325560" cy="5497200"/>
          </a:xfrm>
          <a:prstGeom prst="rect">
            <a:avLst/>
          </a:prstGeom>
          <a:noFill/>
          <a:ln w="0">
            <a:noFill/>
          </a:ln>
        </p:spPr>
        <p:style>
          <a:lnRef idx="0"/>
          <a:fillRef idx="0"/>
          <a:effectRef idx="0"/>
          <a:fontRef idx="minor"/>
        </p:style>
        <p:txBody>
          <a:bodyPr lIns="90000" rIns="90000" tIns="91440" bIns="91440" anchor="t">
            <a:spAutoFit/>
          </a:bodyPr>
          <a:p>
            <a:pPr>
              <a:lnSpc>
                <a:spcPct val="115000"/>
              </a:lnSpc>
              <a:buNone/>
              <a:tabLst>
                <a:tab algn="l" pos="0"/>
              </a:tabLst>
            </a:pPr>
            <a:r>
              <a:rPr b="1" lang="fr-FR" sz="1600" spc="-1" strike="noStrike">
                <a:solidFill>
                  <a:srgbClr val="000000"/>
                </a:solidFill>
                <a:latin typeface="Albert Sans"/>
                <a:ea typeface="Albert Sans"/>
              </a:rPr>
              <a:t>Depuis le 1er janvier 2025,</a:t>
            </a:r>
            <a:r>
              <a:rPr b="0" lang="fr-FR" sz="1600" spc="-1" strike="noStrike">
                <a:solidFill>
                  <a:srgbClr val="000000"/>
                </a:solidFill>
                <a:latin typeface="Albert Sans"/>
                <a:ea typeface="Albert Sans"/>
              </a:rPr>
              <a:t> les véhicules classés Crit’Air 5, 4, 3 et non classés sont exclus de la ZFE lyonnaise. Ils ne peuvent donc </a:t>
            </a:r>
            <a:r>
              <a:rPr b="0" lang="fr-FR" sz="1600" spc="-1" strike="noStrike" u="sng">
                <a:solidFill>
                  <a:srgbClr val="000000"/>
                </a:solidFill>
                <a:uFillTx/>
                <a:latin typeface="Albert Sans"/>
                <a:ea typeface="Albert Sans"/>
              </a:rPr>
              <a:t>ni circuler</a:t>
            </a:r>
            <a:r>
              <a:rPr b="0" lang="fr-FR" sz="1600" spc="-1" strike="noStrike">
                <a:solidFill>
                  <a:srgbClr val="000000"/>
                </a:solidFill>
                <a:latin typeface="Albert Sans"/>
                <a:ea typeface="Albert Sans"/>
              </a:rPr>
              <a:t>, </a:t>
            </a:r>
            <a:r>
              <a:rPr b="0" lang="fr-FR" sz="1600" spc="-1" strike="noStrike" u="sng">
                <a:solidFill>
                  <a:srgbClr val="000000"/>
                </a:solidFill>
                <a:uFillTx/>
                <a:latin typeface="Albert Sans"/>
                <a:ea typeface="Albert Sans"/>
              </a:rPr>
              <a:t>ni stationner</a:t>
            </a:r>
            <a:r>
              <a:rPr b="0" lang="fr-FR" sz="1600" spc="-1" strike="noStrike">
                <a:solidFill>
                  <a:srgbClr val="000000"/>
                </a:solidFill>
                <a:latin typeface="Albert Sans"/>
                <a:ea typeface="Albert Sans"/>
              </a:rPr>
              <a:t> au sein du périmètre</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Ces restrictions sont applicables </a:t>
            </a:r>
            <a:r>
              <a:rPr b="1" lang="fr-FR" sz="1600" spc="-1" strike="noStrike" u="sng">
                <a:solidFill>
                  <a:srgbClr val="007f82"/>
                </a:solidFill>
                <a:uFillTx/>
                <a:latin typeface="Albert Sans"/>
                <a:ea typeface="Albert Sans"/>
              </a:rPr>
              <a:t>7j/7 à toute heure de la journée</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Des </a:t>
            </a:r>
            <a:r>
              <a:rPr b="1" lang="fr-FR" sz="1600" spc="-1" strike="noStrike" u="sng">
                <a:solidFill>
                  <a:srgbClr val="007f82"/>
                </a:solidFill>
                <a:uFillTx/>
                <a:latin typeface="Albert Sans"/>
                <a:ea typeface="Albert Sans"/>
              </a:rPr>
              <a:t>dérogations</a:t>
            </a:r>
            <a:r>
              <a:rPr b="0" lang="fr-FR" sz="1600" spc="-1" strike="noStrike">
                <a:solidFill>
                  <a:srgbClr val="000000"/>
                </a:solidFill>
                <a:latin typeface="Albert Sans"/>
                <a:ea typeface="Albert Sans"/>
              </a:rPr>
              <a:t>, ainsi que des </a:t>
            </a:r>
            <a:r>
              <a:rPr b="1" lang="fr-FR" sz="1600" spc="-1" strike="noStrike" u="sng">
                <a:solidFill>
                  <a:srgbClr val="007f82"/>
                </a:solidFill>
                <a:uFillTx/>
                <a:latin typeface="Albert Sans"/>
                <a:ea typeface="Albert Sans"/>
              </a:rPr>
              <a:t>aides financières</a:t>
            </a:r>
            <a:r>
              <a:rPr b="0" lang="fr-FR" sz="1600" spc="-1" strike="noStrike">
                <a:solidFill>
                  <a:srgbClr val="000000"/>
                </a:solidFill>
                <a:latin typeface="Albert Sans"/>
                <a:ea typeface="Albert Sans"/>
              </a:rPr>
              <a:t> (soumises à conditions de ressources), ont été mises en place :</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dérogation mobilité inclusion</a:t>
            </a:r>
            <a:endParaRPr b="0" lang="fr-FR" sz="1600" spc="-1" strike="noStrike">
              <a:latin typeface="Arial"/>
            </a:endParaRPr>
          </a:p>
          <a:p>
            <a:pPr>
              <a:lnSpc>
                <a:spcPct val="115000"/>
              </a:lnSpc>
              <a:buNone/>
              <a:tabLst>
                <a:tab algn="l" pos="0"/>
              </a:tabLst>
            </a:pPr>
            <a:r>
              <a:rPr b="1" lang="fr-FR" sz="1600" spc="-1" strike="noStrike">
                <a:solidFill>
                  <a:srgbClr val="000000"/>
                </a:solidFill>
                <a:latin typeface="Albert Sans"/>
                <a:ea typeface="Albert Sans"/>
              </a:rPr>
              <a:t>- dérogation « petit rouleur » (52 jours par an)</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dérogation horaires décalés</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aides financières pour achat de vélos à assistance électrique, vélos cargos, véhicules électriques...</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Les conseillers de l’</a:t>
            </a:r>
            <a:r>
              <a:rPr b="0" lang="fr-FR" sz="1600" spc="-1" strike="noStrike" u="sng">
                <a:solidFill>
                  <a:srgbClr val="0563c1"/>
                </a:solidFill>
                <a:uFillTx/>
                <a:latin typeface="Albert Sans"/>
                <a:ea typeface="Albert Sans"/>
                <a:hlinkClick r:id="rId1"/>
              </a:rPr>
              <a:t>Agence des Mobilités</a:t>
            </a:r>
            <a:r>
              <a:rPr b="0" lang="fr-FR" sz="1600" spc="-1" strike="noStrike">
                <a:solidFill>
                  <a:srgbClr val="000000"/>
                </a:solidFill>
                <a:latin typeface="Albert Sans"/>
                <a:ea typeface="Albert Sans"/>
              </a:rPr>
              <a:t> vous accueillent pour répondre à vos questions et vous accompagner dans vos démarches.</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Pour obtenir plus d’informations, vous pouvez vous appuyer sur le site de la collectivité :</a:t>
            </a:r>
            <a:r>
              <a:rPr b="0" lang="fr-FR" sz="1600" spc="-1" strike="noStrike" u="sng">
                <a:solidFill>
                  <a:srgbClr val="0563c1"/>
                </a:solidFill>
                <a:uFillTx/>
                <a:latin typeface="Albert Sans"/>
                <a:ea typeface="Albert Sans"/>
                <a:hlinkClick r:id="rId2"/>
              </a:rPr>
              <a:t> </a:t>
            </a:r>
            <a:r>
              <a:rPr b="0" lang="fr-FR" sz="1600" spc="-1" strike="noStrike" u="sng">
                <a:solidFill>
                  <a:srgbClr val="0563c1"/>
                </a:solidFill>
                <a:uFillTx/>
                <a:latin typeface="Albert Sans"/>
                <a:ea typeface="Albert Sans"/>
                <a:hlinkClick r:id="rId3"/>
              </a:rPr>
              <a:t>https://zfe.grandlyon.com/zfe-grand-lyon/</a:t>
            </a:r>
            <a:endParaRPr b="0" lang="fr-FR" sz="1600" spc="-1" strike="noStrike">
              <a:latin typeface="Arial"/>
            </a:endParaRPr>
          </a:p>
        </p:txBody>
      </p:sp>
      <p:pic>
        <p:nvPicPr>
          <p:cNvPr id="314" name="Google Shape;497;g3290dd83bba_0_5" descr=""/>
          <p:cNvPicPr/>
          <p:nvPr/>
        </p:nvPicPr>
        <p:blipFill>
          <a:blip r:embed="rId4"/>
          <a:stretch/>
        </p:blipFill>
        <p:spPr>
          <a:xfrm>
            <a:off x="489960" y="942840"/>
            <a:ext cx="5009040" cy="5790240"/>
          </a:xfrm>
          <a:prstGeom prst="rect">
            <a:avLst/>
          </a:prstGeom>
          <a:ln w="0">
            <a:noFill/>
          </a:ln>
        </p:spPr>
      </p:pic>
      <p:sp>
        <p:nvSpPr>
          <p:cNvPr id="315" name="Google Shape;498;g3290dd83bba_0_5"/>
          <p:cNvSpPr/>
          <p:nvPr/>
        </p:nvSpPr>
        <p:spPr>
          <a:xfrm>
            <a:off x="357840" y="609840"/>
            <a:ext cx="5273280" cy="392400"/>
          </a:xfrm>
          <a:prstGeom prst="rect">
            <a:avLst/>
          </a:prstGeom>
          <a:noFill/>
          <a:ln w="0">
            <a:noFill/>
          </a:ln>
        </p:spPr>
        <p:style>
          <a:lnRef idx="0"/>
          <a:fillRef idx="0"/>
          <a:effectRef idx="0"/>
          <a:fontRef idx="minor"/>
        </p:style>
        <p:txBody>
          <a:bodyPr lIns="90000" rIns="90000" tIns="91440" bIns="91440" anchor="t">
            <a:spAutoFit/>
          </a:bodyPr>
          <a:p>
            <a:pPr algn="ctr">
              <a:lnSpc>
                <a:spcPct val="115000"/>
              </a:lnSpc>
              <a:buNone/>
              <a:tabLst>
                <a:tab algn="l" pos="0"/>
              </a:tabLst>
            </a:pPr>
            <a:r>
              <a:rPr b="1" lang="fr-FR" sz="1200" spc="-1" strike="noStrike">
                <a:solidFill>
                  <a:srgbClr val="000000"/>
                </a:solidFill>
                <a:latin typeface="Arial"/>
                <a:ea typeface="Arial"/>
              </a:rPr>
              <a:t>Zone à faibles émissions (ZFE) de la Métropole de Lyon</a:t>
            </a:r>
            <a:endParaRPr b="0" lang="fr-FR" sz="12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6" name="PlaceHolder 1"/>
          <p:cNvSpPr>
            <a:spLocks noGrp="1"/>
          </p:cNvSpPr>
          <p:nvPr>
            <p:ph type="title"/>
          </p:nvPr>
        </p:nvSpPr>
        <p:spPr>
          <a:xfrm>
            <a:off x="1163520" y="2620080"/>
            <a:ext cx="9859680" cy="80352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Quelles conséquences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7" name="Google Shape;508;p17"/>
          <p:cNvSpPr/>
          <p:nvPr/>
        </p:nvSpPr>
        <p:spPr>
          <a:xfrm>
            <a:off x="456840" y="776520"/>
            <a:ext cx="10892520" cy="68220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Nuage de mots des conséquences</a:t>
            </a:r>
            <a:endParaRPr b="0" lang="fr-FR" sz="3200" spc="-1" strike="noStrike">
              <a:latin typeface="Arial"/>
            </a:endParaRPr>
          </a:p>
        </p:txBody>
      </p:sp>
      <p:pic>
        <p:nvPicPr>
          <p:cNvPr id="318" name="Google Shape;509;p17" descr=""/>
          <p:cNvPicPr/>
          <p:nvPr/>
        </p:nvPicPr>
        <p:blipFill>
          <a:blip r:embed="rId1"/>
          <a:stretch/>
        </p:blipFill>
        <p:spPr>
          <a:xfrm>
            <a:off x="6500160" y="1660680"/>
            <a:ext cx="5565600" cy="4191840"/>
          </a:xfrm>
          <a:prstGeom prst="rect">
            <a:avLst/>
          </a:prstGeom>
          <a:ln w="0">
            <a:noFill/>
          </a:ln>
        </p:spPr>
      </p:pic>
      <p:sp>
        <p:nvSpPr>
          <p:cNvPr id="319" name="Google Shape;510;p17"/>
          <p:cNvSpPr/>
          <p:nvPr/>
        </p:nvSpPr>
        <p:spPr>
          <a:xfrm>
            <a:off x="317880" y="1802880"/>
            <a:ext cx="5987880" cy="448020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Vous allez de nouveau vous connecter au Kahoot pour pouvoir répondre en direct à la question qui suit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Quelles conséquences imaginez-vous à la dégradation de la qualité de l’air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Il peut s’agir de conséquences très concrètes et immédiates, ou plus indirectes et à plus long terme</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Inscrivez un mot à la fois</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Vos mots vont s’afficher au fur et à mesure dans un nuage de mots !</a:t>
            </a:r>
            <a:endParaRPr b="0" lang="fr-FR" sz="1900" spc="-1" strike="noStrike">
              <a:latin typeface="Arial"/>
            </a:endParaRPr>
          </a:p>
          <a:p>
            <a:pPr algn="just">
              <a:lnSpc>
                <a:spcPct val="100000"/>
              </a:lnSpc>
              <a:buNone/>
              <a:tabLst>
                <a:tab algn="l" pos="0"/>
              </a:tabLst>
            </a:pPr>
            <a:endParaRPr b="0" lang="fr-FR" sz="1900" spc="-1" strike="noStrike">
              <a:latin typeface="Arial"/>
            </a:endParaRPr>
          </a:p>
        </p:txBody>
      </p:sp>
      <p:sp>
        <p:nvSpPr>
          <p:cNvPr id="320" name="Google Shape;511;p17"/>
          <p:cNvSpPr/>
          <p:nvPr/>
        </p:nvSpPr>
        <p:spPr>
          <a:xfrm>
            <a:off x="6500160" y="6002280"/>
            <a:ext cx="5566320" cy="618840"/>
          </a:xfrm>
          <a:prstGeom prst="rect">
            <a:avLst/>
          </a:prstGeom>
          <a:solidFill>
            <a:srgbClr val="fff2cc"/>
          </a:solid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lang="fr-FR" sz="1600" spc="-1" strike="noStrike">
                <a:solidFill>
                  <a:srgbClr val="181717"/>
                </a:solidFill>
                <a:latin typeface="Albert Sans"/>
                <a:ea typeface="Albert Sans"/>
              </a:rPr>
              <a:t>Intégrez ici le lien ou QRcode pour le générateur de nuage de mots, avec code d’accès si nécessaire</a:t>
            </a:r>
            <a:endParaRPr b="0" lang="fr-FR" sz="16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PlaceHolder 1"/>
          <p:cNvSpPr>
            <a:spLocks noGrp="1"/>
          </p:cNvSpPr>
          <p:nvPr>
            <p:ph type="title"/>
          </p:nvPr>
        </p:nvSpPr>
        <p:spPr>
          <a:xfrm>
            <a:off x="290880" y="443880"/>
            <a:ext cx="6204240" cy="721080"/>
          </a:xfrm>
          <a:prstGeom prst="rect">
            <a:avLst/>
          </a:prstGeom>
          <a:noFill/>
          <a:ln w="0">
            <a:noFill/>
          </a:ln>
        </p:spPr>
        <p:txBody>
          <a:bodyPr lIns="0" rIns="0" tIns="0" bIns="0" anchor="ctr">
            <a:noAutofit/>
          </a:bodyPr>
          <a:p>
            <a:pPr>
              <a:lnSpc>
                <a:spcPct val="90000"/>
              </a:lnSpc>
              <a:buNone/>
              <a:tabLst>
                <a:tab algn="l" pos="0"/>
              </a:tabLst>
            </a:pPr>
            <a:r>
              <a:rPr b="0" lang="fr-FR" sz="3000" spc="-1" strike="noStrike">
                <a:solidFill>
                  <a:srgbClr val="181717"/>
                </a:solidFill>
                <a:latin typeface="Libre Franklin Medium"/>
                <a:ea typeface="Libre Franklin Medium"/>
              </a:rPr>
              <a:t>Des conséquences multiples</a:t>
            </a:r>
            <a:endParaRPr b="0" lang="fr-FR" sz="3000" spc="-1" strike="noStrike">
              <a:latin typeface="Arial"/>
            </a:endParaRPr>
          </a:p>
        </p:txBody>
      </p:sp>
      <p:grpSp>
        <p:nvGrpSpPr>
          <p:cNvPr id="322" name="Google Shape;517;p18"/>
          <p:cNvGrpSpPr/>
          <p:nvPr/>
        </p:nvGrpSpPr>
        <p:grpSpPr>
          <a:xfrm>
            <a:off x="4570920" y="2015280"/>
            <a:ext cx="2124000" cy="2089440"/>
            <a:chOff x="4570920" y="2015280"/>
            <a:chExt cx="2124000" cy="2089440"/>
          </a:xfrm>
        </p:grpSpPr>
        <p:sp>
          <p:nvSpPr>
            <p:cNvPr id="323" name="Google Shape;518;p18"/>
            <p:cNvSpPr/>
            <p:nvPr/>
          </p:nvSpPr>
          <p:spPr>
            <a:xfrm>
              <a:off x="4570920" y="2015280"/>
              <a:ext cx="2124000" cy="2089440"/>
            </a:xfrm>
            <a:prstGeom prst="ellipse">
              <a:avLst/>
            </a:prstGeom>
            <a:solidFill>
              <a:srgbClr val="1d7e7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24" name="Google Shape;519;p18"/>
            <p:cNvSpPr/>
            <p:nvPr/>
          </p:nvSpPr>
          <p:spPr>
            <a:xfrm>
              <a:off x="4570920" y="2367360"/>
              <a:ext cx="1442160" cy="138492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400" spc="-1" strike="noStrike">
                  <a:solidFill>
                    <a:srgbClr val="ffffff"/>
                  </a:solidFill>
                  <a:latin typeface="Roboto"/>
                  <a:ea typeface="Roboto"/>
                </a:rPr>
                <a:t>Attractivité économique (tourisme, commerce…)</a:t>
              </a:r>
              <a:endParaRPr b="0" lang="fr-FR" sz="1400" spc="-1" strike="noStrike">
                <a:latin typeface="Arial"/>
              </a:endParaRPr>
            </a:p>
          </p:txBody>
        </p:sp>
      </p:grpSp>
      <p:grpSp>
        <p:nvGrpSpPr>
          <p:cNvPr id="325" name="Google Shape;520;p18"/>
          <p:cNvGrpSpPr/>
          <p:nvPr/>
        </p:nvGrpSpPr>
        <p:grpSpPr>
          <a:xfrm>
            <a:off x="4060800" y="4315680"/>
            <a:ext cx="2235960" cy="2199960"/>
            <a:chOff x="4060800" y="4315680"/>
            <a:chExt cx="2235960" cy="2199960"/>
          </a:xfrm>
        </p:grpSpPr>
        <p:sp>
          <p:nvSpPr>
            <p:cNvPr id="326" name="Google Shape;521;p18"/>
            <p:cNvSpPr/>
            <p:nvPr/>
          </p:nvSpPr>
          <p:spPr>
            <a:xfrm>
              <a:off x="4060800" y="4315680"/>
              <a:ext cx="2235960" cy="2199960"/>
            </a:xfrm>
            <a:prstGeom prst="ellipse">
              <a:avLst/>
            </a:prstGeom>
            <a:solidFill>
              <a:srgbClr val="1b786f"/>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27" name="Google Shape;522;p18"/>
            <p:cNvSpPr/>
            <p:nvPr/>
          </p:nvSpPr>
          <p:spPr>
            <a:xfrm>
              <a:off x="4379040" y="4722840"/>
              <a:ext cx="1600200" cy="138492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300" spc="-1" strike="noStrike">
                  <a:solidFill>
                    <a:srgbClr val="ffffff"/>
                  </a:solidFill>
                  <a:latin typeface="Roboto"/>
                  <a:ea typeface="Roboto"/>
                </a:rPr>
                <a:t>Qualité de vie (bruits, odeurs…)</a:t>
              </a:r>
              <a:endParaRPr b="0" lang="fr-FR" sz="1300" spc="-1" strike="noStrike">
                <a:latin typeface="Arial"/>
              </a:endParaRPr>
            </a:p>
          </p:txBody>
        </p:sp>
      </p:grpSp>
      <p:grpSp>
        <p:nvGrpSpPr>
          <p:cNvPr id="328" name="Google Shape;523;p18"/>
          <p:cNvGrpSpPr/>
          <p:nvPr/>
        </p:nvGrpSpPr>
        <p:grpSpPr>
          <a:xfrm>
            <a:off x="2617200" y="975600"/>
            <a:ext cx="6003000" cy="5816160"/>
            <a:chOff x="2617200" y="975600"/>
            <a:chExt cx="6003000" cy="5816160"/>
          </a:xfrm>
        </p:grpSpPr>
        <p:sp>
          <p:nvSpPr>
            <p:cNvPr id="329" name="Google Shape;524;p18"/>
            <p:cNvSpPr/>
            <p:nvPr/>
          </p:nvSpPr>
          <p:spPr>
            <a:xfrm rot="15002400">
              <a:off x="5660280" y="5806440"/>
              <a:ext cx="871920" cy="857880"/>
            </a:xfrm>
            <a:prstGeom prst="ellipse">
              <a:avLst/>
            </a:prstGeom>
            <a:solidFill>
              <a:srgbClr val="d9ead3"/>
            </a:solidFill>
            <a:ln w="9525">
              <a:solidFill>
                <a:srgbClr val="d9ead3"/>
              </a:solidFill>
              <a:round/>
            </a:ln>
          </p:spPr>
          <p:style>
            <a:lnRef idx="0"/>
            <a:fillRef idx="0"/>
            <a:effectRef idx="0"/>
            <a:fontRef idx="minor"/>
          </p:style>
        </p:sp>
        <p:sp>
          <p:nvSpPr>
            <p:cNvPr id="330" name="Google Shape;525;p18"/>
            <p:cNvSpPr/>
            <p:nvPr/>
          </p:nvSpPr>
          <p:spPr>
            <a:xfrm rot="15000600">
              <a:off x="2704320" y="2068200"/>
              <a:ext cx="654120" cy="643680"/>
            </a:xfrm>
            <a:prstGeom prst="ellipse">
              <a:avLst/>
            </a:prstGeom>
            <a:solidFill>
              <a:srgbClr val="d9ead3"/>
            </a:solidFill>
            <a:ln w="9525">
              <a:solidFill>
                <a:srgbClr val="d9ead3"/>
              </a:solidFill>
              <a:round/>
            </a:ln>
          </p:spPr>
          <p:style>
            <a:lnRef idx="0"/>
            <a:fillRef idx="0"/>
            <a:effectRef idx="0"/>
            <a:fontRef idx="minor"/>
          </p:style>
        </p:sp>
        <p:sp>
          <p:nvSpPr>
            <p:cNvPr id="331" name="Google Shape;526;p18"/>
            <p:cNvSpPr/>
            <p:nvPr/>
          </p:nvSpPr>
          <p:spPr>
            <a:xfrm rot="15001200">
              <a:off x="3554280" y="3449520"/>
              <a:ext cx="1788120" cy="1759320"/>
            </a:xfrm>
            <a:prstGeom prst="ellipse">
              <a:avLst/>
            </a:prstGeom>
            <a:solidFill>
              <a:srgbClr val="d9ead3"/>
            </a:solidFill>
            <a:ln w="9525">
              <a:solidFill>
                <a:srgbClr val="d9ead3"/>
              </a:solidFill>
              <a:round/>
            </a:ln>
          </p:spPr>
          <p:style>
            <a:lnRef idx="0"/>
            <a:fillRef idx="0"/>
            <a:effectRef idx="0"/>
            <a:fontRef idx="minor"/>
          </p:style>
        </p:sp>
        <p:sp>
          <p:nvSpPr>
            <p:cNvPr id="332" name="Google Shape;527;p18"/>
            <p:cNvSpPr/>
            <p:nvPr/>
          </p:nvSpPr>
          <p:spPr>
            <a:xfrm rot="15001200">
              <a:off x="5776920" y="1341720"/>
              <a:ext cx="2509200" cy="2468520"/>
            </a:xfrm>
            <a:prstGeom prst="ellipse">
              <a:avLst/>
            </a:prstGeom>
            <a:solidFill>
              <a:srgbClr val="d9ead3"/>
            </a:solidFill>
            <a:ln w="9525">
              <a:solidFill>
                <a:srgbClr val="d9ead3"/>
              </a:solidFill>
              <a:round/>
            </a:ln>
          </p:spPr>
          <p:style>
            <a:lnRef idx="0"/>
            <a:fillRef idx="0"/>
            <a:effectRef idx="0"/>
            <a:fontRef idx="minor"/>
          </p:style>
        </p:sp>
        <p:sp>
          <p:nvSpPr>
            <p:cNvPr id="333" name="Google Shape;528;p18"/>
            <p:cNvSpPr/>
            <p:nvPr/>
          </p:nvSpPr>
          <p:spPr>
            <a:xfrm rot="15002400">
              <a:off x="3216600" y="3245040"/>
              <a:ext cx="936000" cy="920880"/>
            </a:xfrm>
            <a:prstGeom prst="ellipse">
              <a:avLst/>
            </a:prstGeom>
            <a:solidFill>
              <a:srgbClr val="d9ead3"/>
            </a:solidFill>
            <a:ln w="9525">
              <a:solidFill>
                <a:srgbClr val="d9ead3"/>
              </a:solidFill>
              <a:round/>
            </a:ln>
          </p:spPr>
          <p:style>
            <a:lnRef idx="0"/>
            <a:fillRef idx="0"/>
            <a:effectRef idx="0"/>
            <a:fontRef idx="minor"/>
          </p:style>
        </p:sp>
        <p:sp>
          <p:nvSpPr>
            <p:cNvPr id="334" name="Google Shape;529;p18"/>
            <p:cNvSpPr/>
            <p:nvPr/>
          </p:nvSpPr>
          <p:spPr>
            <a:xfrm rot="15002400">
              <a:off x="4122000" y="1635480"/>
              <a:ext cx="405360" cy="398880"/>
            </a:xfrm>
            <a:prstGeom prst="ellipse">
              <a:avLst/>
            </a:prstGeom>
            <a:solidFill>
              <a:srgbClr val="d9ead3"/>
            </a:solidFill>
            <a:ln w="9525">
              <a:solidFill>
                <a:srgbClr val="d9ead3"/>
              </a:solidFill>
              <a:round/>
            </a:ln>
          </p:spPr>
          <p:style>
            <a:lnRef idx="0"/>
            <a:fillRef idx="0"/>
            <a:effectRef idx="0"/>
            <a:fontRef idx="minor"/>
          </p:style>
        </p:sp>
      </p:grpSp>
      <p:grpSp>
        <p:nvGrpSpPr>
          <p:cNvPr id="335" name="Google Shape;530;p18"/>
          <p:cNvGrpSpPr/>
          <p:nvPr/>
        </p:nvGrpSpPr>
        <p:grpSpPr>
          <a:xfrm>
            <a:off x="8039880" y="1620000"/>
            <a:ext cx="2039400" cy="1636200"/>
            <a:chOff x="8039880" y="1620000"/>
            <a:chExt cx="2039400" cy="1636200"/>
          </a:xfrm>
        </p:grpSpPr>
        <p:sp>
          <p:nvSpPr>
            <p:cNvPr id="336" name="Google Shape;531;p18"/>
            <p:cNvSpPr/>
            <p:nvPr/>
          </p:nvSpPr>
          <p:spPr>
            <a:xfrm>
              <a:off x="8039880" y="1620000"/>
              <a:ext cx="1978200" cy="1636200"/>
            </a:xfrm>
            <a:prstGeom prst="ellipse">
              <a:avLst/>
            </a:prstGeom>
            <a:solidFill>
              <a:srgbClr val="1d7e7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37" name="Google Shape;532;p18"/>
            <p:cNvSpPr/>
            <p:nvPr/>
          </p:nvSpPr>
          <p:spPr>
            <a:xfrm>
              <a:off x="8101080" y="1742400"/>
              <a:ext cx="1978200" cy="108432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400" spc="-1" strike="noStrike">
                  <a:solidFill>
                    <a:srgbClr val="ffffff"/>
                  </a:solidFill>
                  <a:latin typeface="Roboto"/>
                  <a:ea typeface="Roboto"/>
                </a:rPr>
                <a:t>État d’esprit (individualisme, pessimisme…)</a:t>
              </a:r>
              <a:endParaRPr b="0" lang="fr-FR" sz="1400" spc="-1" strike="noStrike">
                <a:latin typeface="Arial"/>
              </a:endParaRPr>
            </a:p>
          </p:txBody>
        </p:sp>
      </p:grpSp>
      <p:grpSp>
        <p:nvGrpSpPr>
          <p:cNvPr id="338" name="Google Shape;533;p18"/>
          <p:cNvGrpSpPr/>
          <p:nvPr/>
        </p:nvGrpSpPr>
        <p:grpSpPr>
          <a:xfrm>
            <a:off x="5886720" y="2664720"/>
            <a:ext cx="3643200" cy="3584160"/>
            <a:chOff x="5886720" y="2664720"/>
            <a:chExt cx="3643200" cy="3584160"/>
          </a:xfrm>
        </p:grpSpPr>
        <p:sp>
          <p:nvSpPr>
            <p:cNvPr id="339" name="Google Shape;534;p18"/>
            <p:cNvSpPr/>
            <p:nvPr/>
          </p:nvSpPr>
          <p:spPr>
            <a:xfrm>
              <a:off x="5886720" y="2664720"/>
              <a:ext cx="3643200" cy="3584160"/>
            </a:xfrm>
            <a:prstGeom prst="ellipse">
              <a:avLst/>
            </a:prstGeom>
            <a:solidFill>
              <a:srgbClr val="155b5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40" name="Google Shape;535;p18"/>
            <p:cNvSpPr/>
            <p:nvPr/>
          </p:nvSpPr>
          <p:spPr>
            <a:xfrm>
              <a:off x="6318360" y="3677400"/>
              <a:ext cx="2779920" cy="170640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600" spc="-1" strike="noStrike">
                  <a:solidFill>
                    <a:srgbClr val="ffffff"/>
                  </a:solidFill>
                  <a:latin typeface="Roboto"/>
                  <a:ea typeface="Roboto"/>
                </a:rPr>
                <a:t>Santé (maladie, coût des soins…)</a:t>
              </a:r>
              <a:endParaRPr b="0" lang="fr-FR" sz="1600" spc="-1" strike="noStrike">
                <a:latin typeface="Arial"/>
              </a:endParaRPr>
            </a:p>
          </p:txBody>
        </p:sp>
      </p:grpSp>
      <p:sp>
        <p:nvSpPr>
          <p:cNvPr id="341" name="Google Shape;536;p18"/>
          <p:cNvSpPr/>
          <p:nvPr/>
        </p:nvSpPr>
        <p:spPr>
          <a:xfrm>
            <a:off x="6073560" y="1474200"/>
            <a:ext cx="1761480" cy="138492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500" spc="-1" strike="noStrike">
                <a:solidFill>
                  <a:srgbClr val="000000"/>
                </a:solidFill>
                <a:latin typeface="Roboto"/>
                <a:ea typeface="Roboto"/>
              </a:rPr>
              <a:t>Égalité et justice sociale</a:t>
            </a:r>
            <a:endParaRPr b="0" lang="fr-FR" sz="15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Google Shape;371;p2"/>
          <p:cNvSpPr/>
          <p:nvPr/>
        </p:nvSpPr>
        <p:spPr>
          <a:xfrm>
            <a:off x="317880" y="929160"/>
            <a:ext cx="11040120" cy="46728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Quelques explications pour l’atelier</a:t>
            </a:r>
            <a:endParaRPr b="0" lang="fr-FR" sz="3200" spc="-1" strike="noStrike">
              <a:latin typeface="Arial"/>
            </a:endParaRPr>
          </a:p>
        </p:txBody>
      </p:sp>
      <p:sp>
        <p:nvSpPr>
          <p:cNvPr id="246" name="Google Shape;372;p2"/>
          <p:cNvSpPr/>
          <p:nvPr/>
        </p:nvSpPr>
        <p:spPr>
          <a:xfrm>
            <a:off x="317880" y="1802880"/>
            <a:ext cx="6677280" cy="468864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Un atelier d’une heure pour communiquer sur la ZFE</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Un programme dense qui ne permet pas de répondre directement aux questions en grand groupe : les questions peuvent être posées sur le chat et une réponse y sera apportée directement, ou sous forme de FAQ par mail dans quelques jours si besoin</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Des activités participatives vous seront proposées, elles ne durent que quelques minutes : essayez de jouer le jeu pour respecter le timing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Un atelier “immersif” : essayez de rester attentifs, le son allumé mais vos micros coupés pour pouvoir vivre l’expérience !</a:t>
            </a:r>
            <a:endParaRPr b="0" lang="fr-FR" sz="1900" spc="-1" strike="noStrike">
              <a:latin typeface="Arial"/>
            </a:endParaRPr>
          </a:p>
          <a:p>
            <a:pPr algn="just">
              <a:lnSpc>
                <a:spcPct val="100000"/>
              </a:lnSpc>
              <a:buNone/>
              <a:tabLst>
                <a:tab algn="l" pos="0"/>
              </a:tabLst>
            </a:pPr>
            <a:endParaRPr b="0" lang="fr-FR" sz="1900" spc="-1" strike="noStrike">
              <a:latin typeface="Arial"/>
            </a:endParaRPr>
          </a:p>
        </p:txBody>
      </p:sp>
      <p:pic>
        <p:nvPicPr>
          <p:cNvPr id="247" name="Google Shape;373;p2" descr=""/>
          <p:cNvPicPr/>
          <p:nvPr/>
        </p:nvPicPr>
        <p:blipFill>
          <a:blip r:embed="rId1"/>
          <a:stretch/>
        </p:blipFill>
        <p:spPr>
          <a:xfrm>
            <a:off x="7443720" y="1940760"/>
            <a:ext cx="4412520" cy="441252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2" name="PlaceHolder 1"/>
          <p:cNvSpPr>
            <a:spLocks noGrp="1"/>
          </p:cNvSpPr>
          <p:nvPr>
            <p:ph type="title"/>
          </p:nvPr>
        </p:nvSpPr>
        <p:spPr>
          <a:xfrm>
            <a:off x="1164240" y="302544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en question</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Google Shape;546;p20"/>
          <p:cNvSpPr/>
          <p:nvPr/>
        </p:nvSpPr>
        <p:spPr>
          <a:xfrm>
            <a:off x="325800" y="391680"/>
            <a:ext cx="9150120" cy="63576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Monda"/>
                <a:ea typeface="Monda"/>
              </a:rPr>
              <a:t>Quels questionnements ça soulève ?</a:t>
            </a:r>
            <a:endParaRPr b="0" lang="fr-FR" sz="3200" spc="-1" strike="noStrike">
              <a:latin typeface="Arial"/>
            </a:endParaRPr>
          </a:p>
        </p:txBody>
      </p:sp>
      <p:sp>
        <p:nvSpPr>
          <p:cNvPr id="344" name="Google Shape;547;p20"/>
          <p:cNvSpPr/>
          <p:nvPr/>
        </p:nvSpPr>
        <p:spPr>
          <a:xfrm>
            <a:off x="325800" y="201276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1</a:t>
            </a:r>
            <a:endParaRPr b="0" lang="fr-FR" sz="1400" spc="-1" strike="noStrike">
              <a:latin typeface="Arial"/>
            </a:endParaRPr>
          </a:p>
        </p:txBody>
      </p:sp>
      <p:sp>
        <p:nvSpPr>
          <p:cNvPr id="345" name="Google Shape;548;p20"/>
          <p:cNvSpPr/>
          <p:nvPr/>
        </p:nvSpPr>
        <p:spPr>
          <a:xfrm>
            <a:off x="325800" y="291564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2</a:t>
            </a:r>
            <a:endParaRPr b="0" lang="fr-FR" sz="1400" spc="-1" strike="noStrike">
              <a:latin typeface="Arial"/>
            </a:endParaRPr>
          </a:p>
        </p:txBody>
      </p:sp>
      <p:sp>
        <p:nvSpPr>
          <p:cNvPr id="346" name="Google Shape;549;p20"/>
          <p:cNvSpPr/>
          <p:nvPr/>
        </p:nvSpPr>
        <p:spPr>
          <a:xfrm>
            <a:off x="325800" y="367452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3</a:t>
            </a:r>
            <a:endParaRPr b="0" lang="fr-FR" sz="1400" spc="-1" strike="noStrike">
              <a:latin typeface="Arial"/>
            </a:endParaRPr>
          </a:p>
        </p:txBody>
      </p:sp>
      <p:sp>
        <p:nvSpPr>
          <p:cNvPr id="347" name="Google Shape;550;p20"/>
          <p:cNvSpPr/>
          <p:nvPr/>
        </p:nvSpPr>
        <p:spPr>
          <a:xfrm>
            <a:off x="325800" y="443376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4</a:t>
            </a:r>
            <a:endParaRPr b="0" lang="fr-FR" sz="1400" spc="-1" strike="noStrike">
              <a:latin typeface="Arial"/>
            </a:endParaRPr>
          </a:p>
        </p:txBody>
      </p:sp>
      <p:sp>
        <p:nvSpPr>
          <p:cNvPr id="348" name="Google Shape;551;p20"/>
          <p:cNvSpPr/>
          <p:nvPr/>
        </p:nvSpPr>
        <p:spPr>
          <a:xfrm>
            <a:off x="325800" y="524808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5</a:t>
            </a:r>
            <a:endParaRPr b="0" lang="fr-FR" sz="1400" spc="-1" strike="noStrike">
              <a:latin typeface="Arial"/>
            </a:endParaRPr>
          </a:p>
        </p:txBody>
      </p:sp>
      <p:sp>
        <p:nvSpPr>
          <p:cNvPr id="349" name="Google Shape;552;p20"/>
          <p:cNvSpPr/>
          <p:nvPr/>
        </p:nvSpPr>
        <p:spPr>
          <a:xfrm>
            <a:off x="325800" y="5990400"/>
            <a:ext cx="349920" cy="384480"/>
          </a:xfrm>
          <a:prstGeom prst="ellipse">
            <a:avLst/>
          </a:prstGeom>
          <a:solidFill>
            <a:srgbClr val="d0e0e3"/>
          </a:solidFill>
          <a:ln w="9525">
            <a:solidFill>
              <a:srgbClr val="d0e0e3"/>
            </a:solidFill>
            <a:round/>
          </a:ln>
        </p:spPr>
        <p:style>
          <a:lnRef idx="0"/>
          <a:fillRef idx="0"/>
          <a:effectRef idx="0"/>
          <a:fontRef idx="minor"/>
        </p:style>
        <p:txBody>
          <a:bodyPr lIns="90000" rIns="90000" tIns="272160" bIns="272160" anchor="ctr">
            <a:noAutofit/>
          </a:bodyPr>
          <a:p>
            <a:pPr algn="ctr">
              <a:lnSpc>
                <a:spcPct val="100000"/>
              </a:lnSpc>
              <a:buNone/>
              <a:tabLst>
                <a:tab algn="l" pos="0"/>
              </a:tabLst>
            </a:pPr>
            <a:r>
              <a:rPr b="0" lang="fr-FR" sz="1400" spc="-1" strike="noStrike">
                <a:solidFill>
                  <a:srgbClr val="000000"/>
                </a:solidFill>
                <a:latin typeface="Albert Sans"/>
                <a:ea typeface="Albert Sans"/>
              </a:rPr>
              <a:t>6</a:t>
            </a:r>
            <a:endParaRPr b="0" lang="fr-FR" sz="1400" spc="-1" strike="noStrike">
              <a:latin typeface="Arial"/>
            </a:endParaRPr>
          </a:p>
        </p:txBody>
      </p:sp>
      <p:pic>
        <p:nvPicPr>
          <p:cNvPr id="350" name="Google Shape;553;p20" descr="Pack de personnes plates posant des questions"/>
          <p:cNvPicPr/>
          <p:nvPr/>
        </p:nvPicPr>
        <p:blipFill>
          <a:blip r:embed="rId1"/>
          <a:srcRect l="7028" t="13440" r="7034" b="9087"/>
          <a:stretch/>
        </p:blipFill>
        <p:spPr>
          <a:xfrm>
            <a:off x="7868520" y="2401560"/>
            <a:ext cx="3804840" cy="3429720"/>
          </a:xfrm>
          <a:prstGeom prst="rect">
            <a:avLst/>
          </a:prstGeom>
          <a:ln w="0">
            <a:noFill/>
          </a:ln>
        </p:spPr>
      </p:pic>
      <p:sp>
        <p:nvSpPr>
          <p:cNvPr id="351" name="Google Shape;554;p20"/>
          <p:cNvSpPr/>
          <p:nvPr/>
        </p:nvSpPr>
        <p:spPr>
          <a:xfrm>
            <a:off x="680400" y="1823760"/>
            <a:ext cx="6551640" cy="75816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Les particuliers sont sur-responsabilisés, il faudrait surtout demander aux industriels et aux agriculteurs de faire des efforts pour améliorer la qualité de l’air </a:t>
            </a:r>
            <a:endParaRPr b="0" lang="fr-FR" sz="1800" spc="-1" strike="noStrike">
              <a:latin typeface="Arial"/>
            </a:endParaRPr>
          </a:p>
        </p:txBody>
      </p:sp>
      <p:sp>
        <p:nvSpPr>
          <p:cNvPr id="352" name="Google Shape;555;p20"/>
          <p:cNvSpPr/>
          <p:nvPr/>
        </p:nvSpPr>
        <p:spPr>
          <a:xfrm>
            <a:off x="680400" y="2703240"/>
            <a:ext cx="6551640" cy="75816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La ZFE est une mesure qui ne va pas assez loin, il est temps de s’engager pour la réduction réelle de la place des voitures en ville</a:t>
            </a:r>
            <a:endParaRPr b="0" lang="fr-FR" sz="1800" spc="-1" strike="noStrike">
              <a:latin typeface="Arial"/>
            </a:endParaRPr>
          </a:p>
        </p:txBody>
      </p:sp>
      <p:sp>
        <p:nvSpPr>
          <p:cNvPr id="353" name="Google Shape;556;p20"/>
          <p:cNvSpPr/>
          <p:nvPr/>
        </p:nvSpPr>
        <p:spPr>
          <a:xfrm>
            <a:off x="680400" y="3582720"/>
            <a:ext cx="6551640" cy="56628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La ZFE est une mesure injuste, qui pénalise les personnes les moins aisées </a:t>
            </a:r>
            <a:endParaRPr b="0" lang="fr-FR" sz="1800" spc="-1" strike="noStrike">
              <a:latin typeface="Arial"/>
            </a:endParaRPr>
          </a:p>
        </p:txBody>
      </p:sp>
      <p:sp>
        <p:nvSpPr>
          <p:cNvPr id="354" name="Google Shape;557;p20"/>
          <p:cNvSpPr/>
          <p:nvPr/>
        </p:nvSpPr>
        <p:spPr>
          <a:xfrm>
            <a:off x="680400" y="4268520"/>
            <a:ext cx="6551640" cy="75816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La ZFE est une mesure autoritaire, il serait préférable de ne pas contraindre la population et de laisser le choix aux citoyens</a:t>
            </a:r>
            <a:endParaRPr b="0" lang="fr-FR" sz="1800" spc="-1" strike="noStrike">
              <a:latin typeface="Arial"/>
            </a:endParaRPr>
          </a:p>
        </p:txBody>
      </p:sp>
      <p:sp>
        <p:nvSpPr>
          <p:cNvPr id="355" name="Google Shape;558;p20"/>
          <p:cNvSpPr/>
          <p:nvPr/>
        </p:nvSpPr>
        <p:spPr>
          <a:xfrm>
            <a:off x="680400" y="5148000"/>
            <a:ext cx="6551640" cy="56628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La ZFE nécessite d’être bien acceptée par les gens pour être mise en place</a:t>
            </a:r>
            <a:endParaRPr b="0" lang="fr-FR" sz="1800" spc="-1" strike="noStrike">
              <a:latin typeface="Arial"/>
            </a:endParaRPr>
          </a:p>
        </p:txBody>
      </p:sp>
      <p:sp>
        <p:nvSpPr>
          <p:cNvPr id="356" name="Google Shape;559;p20"/>
          <p:cNvSpPr/>
          <p:nvPr/>
        </p:nvSpPr>
        <p:spPr>
          <a:xfrm>
            <a:off x="680400" y="5833440"/>
            <a:ext cx="6551640" cy="758160"/>
          </a:xfrm>
          <a:prstGeom prst="rect">
            <a:avLst/>
          </a:prstGeom>
          <a:noFill/>
          <a:ln w="0">
            <a:noFill/>
          </a:ln>
        </p:spPr>
        <p:style>
          <a:lnRef idx="0"/>
          <a:fillRef idx="0"/>
          <a:effectRef idx="0"/>
          <a:fontRef idx="minor"/>
        </p:style>
        <p:txBody>
          <a:bodyPr lIns="90000" rIns="90000" tIns="91440" bIns="91440" anchor="t">
            <a:spAutoFit/>
          </a:bodyPr>
          <a:p>
            <a:pPr algn="just">
              <a:lnSpc>
                <a:spcPct val="70000"/>
              </a:lnSpc>
              <a:buNone/>
              <a:tabLst>
                <a:tab algn="l" pos="0"/>
              </a:tabLst>
            </a:pPr>
            <a:r>
              <a:rPr b="0" lang="fr-FR" sz="1800" spc="-1" strike="noStrike">
                <a:solidFill>
                  <a:srgbClr val="000000"/>
                </a:solidFill>
                <a:latin typeface="Albert Sans"/>
                <a:ea typeface="Albert Sans"/>
              </a:rPr>
              <a:t>Pour que la ZFE soit acceptée, il est nécessaire d’offrir des alternatives aux habitants et de les accompagner dans la transition</a:t>
            </a:r>
            <a:endParaRPr b="0" lang="fr-FR" sz="1800" spc="-1" strike="noStrike">
              <a:latin typeface="Arial"/>
            </a:endParaRPr>
          </a:p>
        </p:txBody>
      </p:sp>
      <p:sp>
        <p:nvSpPr>
          <p:cNvPr id="357" name="Google Shape;560;p20"/>
          <p:cNvSpPr/>
          <p:nvPr/>
        </p:nvSpPr>
        <p:spPr>
          <a:xfrm>
            <a:off x="325800" y="1196640"/>
            <a:ext cx="11097360" cy="456840"/>
          </a:xfrm>
          <a:prstGeom prst="rect">
            <a:avLst/>
          </a:prstGeom>
          <a:noFill/>
          <a:ln w="0">
            <a:noFill/>
          </a:ln>
        </p:spPr>
        <p:style>
          <a:lnRef idx="0"/>
          <a:fillRef idx="0"/>
          <a:effectRef idx="0"/>
          <a:fontRef idx="minor"/>
        </p:style>
        <p:txBody>
          <a:bodyPr lIns="90000" rIns="90000" tIns="91440" bIns="91440" anchor="t">
            <a:spAutoFit/>
          </a:bodyPr>
          <a:p>
            <a:pPr algn="just">
              <a:lnSpc>
                <a:spcPct val="100000"/>
              </a:lnSpc>
              <a:buNone/>
              <a:tabLst>
                <a:tab algn="l" pos="0"/>
              </a:tabLst>
            </a:pPr>
            <a:r>
              <a:rPr b="1" lang="fr-FR" sz="1800" spc="-1" strike="noStrike">
                <a:solidFill>
                  <a:srgbClr val="181717"/>
                </a:solidFill>
                <a:latin typeface="Albert Sans"/>
                <a:ea typeface="Albert Sans"/>
              </a:rPr>
              <a:t>Toujours sur l’outil de sondage, indiquez si vous êtes d’accord ou non avec ces affirmations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8" name="PlaceHolder 1"/>
          <p:cNvSpPr>
            <a:spLocks noGrp="1"/>
          </p:cNvSpPr>
          <p:nvPr>
            <p:ph type="title"/>
          </p:nvPr>
        </p:nvSpPr>
        <p:spPr>
          <a:xfrm>
            <a:off x="1164240" y="2811240"/>
            <a:ext cx="9859320" cy="123120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Et si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59" name="Google Shape;570;p22"/>
          <p:cNvSpPr/>
          <p:nvPr/>
        </p:nvSpPr>
        <p:spPr>
          <a:xfrm>
            <a:off x="1440" y="0"/>
            <a:ext cx="12184920" cy="6854040"/>
          </a:xfrm>
          <a:prstGeom prst="rect">
            <a:avLst/>
          </a:prstGeom>
          <a:noFill/>
          <a:ln w="0">
            <a:noFill/>
          </a:ln>
        </p:spPr>
        <p:style>
          <a:lnRef idx="0"/>
          <a:fillRef idx="0"/>
          <a:effectRef idx="0"/>
          <a:fontRef idx="minor"/>
        </p:style>
      </p:sp>
      <p:pic>
        <p:nvPicPr>
          <p:cNvPr id="360" name="Google Shape;571;p22" descr="Une image contenant texte, plein air, véhicule, Véhicule terrestre&#10;&#10;Description générée automatiquement"/>
          <p:cNvPicPr/>
          <p:nvPr/>
        </p:nvPicPr>
        <p:blipFill>
          <a:blip r:embed="rId1"/>
          <a:srcRect l="6690" t="0" r="4403" b="0"/>
          <a:stretch/>
        </p:blipFill>
        <p:spPr>
          <a:xfrm>
            <a:off x="0" y="1440"/>
            <a:ext cx="12188160" cy="6852600"/>
          </a:xfrm>
          <a:prstGeom prst="rect">
            <a:avLst/>
          </a:prstGeom>
          <a:ln w="0">
            <a:noFill/>
          </a:ln>
        </p:spPr>
      </p:pic>
      <p:sp>
        <p:nvSpPr>
          <p:cNvPr id="361" name="Google Shape;572;p22"/>
          <p:cNvSpPr/>
          <p:nvPr/>
        </p:nvSpPr>
        <p:spPr>
          <a:xfrm>
            <a:off x="533520" y="511560"/>
            <a:ext cx="294624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2" name="Google Shape;577;p23"/>
          <p:cNvSpPr/>
          <p:nvPr/>
        </p:nvSpPr>
        <p:spPr>
          <a:xfrm>
            <a:off x="1440" y="0"/>
            <a:ext cx="12184920" cy="6854040"/>
          </a:xfrm>
          <a:prstGeom prst="rect">
            <a:avLst/>
          </a:prstGeom>
          <a:noFill/>
          <a:ln w="0">
            <a:noFill/>
          </a:ln>
        </p:spPr>
        <p:style>
          <a:lnRef idx="0"/>
          <a:fillRef idx="0"/>
          <a:effectRef idx="0"/>
          <a:fontRef idx="minor"/>
        </p:style>
      </p:sp>
      <p:pic>
        <p:nvPicPr>
          <p:cNvPr id="363" name="Google Shape;578;p23" descr="Une image contenant texte, plein air, véhicule, Véhicule terrestre&#10;&#10;Description générée automatiquement"/>
          <p:cNvPicPr/>
          <p:nvPr/>
        </p:nvPicPr>
        <p:blipFill>
          <a:blip r:embed="rId1"/>
          <a:srcRect l="6690" t="0" r="4403" b="0"/>
          <a:stretch/>
        </p:blipFill>
        <p:spPr>
          <a:xfrm>
            <a:off x="0" y="1440"/>
            <a:ext cx="12188160" cy="6852600"/>
          </a:xfrm>
          <a:prstGeom prst="rect">
            <a:avLst/>
          </a:prstGeom>
          <a:ln w="0">
            <a:noFill/>
          </a:ln>
        </p:spPr>
      </p:pic>
      <p:sp>
        <p:nvSpPr>
          <p:cNvPr id="364" name="Google Shape;579;p23"/>
          <p:cNvSpPr/>
          <p:nvPr/>
        </p:nvSpPr>
        <p:spPr>
          <a:xfrm>
            <a:off x="533520" y="511560"/>
            <a:ext cx="294624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65" name="Google Shape;580;p23"/>
          <p:cNvSpPr/>
          <p:nvPr/>
        </p:nvSpPr>
        <p:spPr>
          <a:xfrm>
            <a:off x="3566520" y="511560"/>
            <a:ext cx="294588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6" name="Google Shape;585;p24"/>
          <p:cNvSpPr/>
          <p:nvPr/>
        </p:nvSpPr>
        <p:spPr>
          <a:xfrm>
            <a:off x="1440" y="0"/>
            <a:ext cx="12184920" cy="6854040"/>
          </a:xfrm>
          <a:prstGeom prst="rect">
            <a:avLst/>
          </a:prstGeom>
          <a:noFill/>
          <a:ln w="0">
            <a:noFill/>
          </a:ln>
        </p:spPr>
        <p:style>
          <a:lnRef idx="0"/>
          <a:fillRef idx="0"/>
          <a:effectRef idx="0"/>
          <a:fontRef idx="minor"/>
        </p:style>
      </p:sp>
      <p:pic>
        <p:nvPicPr>
          <p:cNvPr id="367" name="Google Shape;586;p24" descr="Une image contenant texte, plein air, véhicule, Véhicule terrestre&#10;&#10;Description générée automatiquement"/>
          <p:cNvPicPr/>
          <p:nvPr/>
        </p:nvPicPr>
        <p:blipFill>
          <a:blip r:embed="rId1"/>
          <a:srcRect l="6690" t="0" r="4403" b="0"/>
          <a:stretch/>
        </p:blipFill>
        <p:spPr>
          <a:xfrm>
            <a:off x="0" y="1440"/>
            <a:ext cx="12188160" cy="6852600"/>
          </a:xfrm>
          <a:prstGeom prst="rect">
            <a:avLst/>
          </a:prstGeom>
          <a:ln w="0">
            <a:noFill/>
          </a:ln>
        </p:spPr>
      </p:pic>
      <p:sp>
        <p:nvSpPr>
          <p:cNvPr id="368" name="Google Shape;587;p24"/>
          <p:cNvSpPr/>
          <p:nvPr/>
        </p:nvSpPr>
        <p:spPr>
          <a:xfrm>
            <a:off x="533520" y="511560"/>
            <a:ext cx="294624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69" name="Google Shape;588;p24"/>
          <p:cNvSpPr/>
          <p:nvPr/>
        </p:nvSpPr>
        <p:spPr>
          <a:xfrm>
            <a:off x="3566520" y="511560"/>
            <a:ext cx="294588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
        <p:nvSpPr>
          <p:cNvPr id="370" name="Google Shape;589;p24"/>
          <p:cNvSpPr/>
          <p:nvPr/>
        </p:nvSpPr>
        <p:spPr>
          <a:xfrm>
            <a:off x="6977880" y="511560"/>
            <a:ext cx="327276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UNE NOUVELLE FORME D’INJUSTICE SOCIALE, GÉOGRAPHIQUE, ÉMERGE DANS UN SENTIMENT D’IMPUISSANCE TOUJOURS PLUS GRAND DANS UNE RÉGION EN PERTE D'ATTRACTIVITÉ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71" name="Google Shape;594;p25"/>
          <p:cNvSpPr/>
          <p:nvPr/>
        </p:nvSpPr>
        <p:spPr>
          <a:xfrm>
            <a:off x="1440" y="0"/>
            <a:ext cx="12184920" cy="6854040"/>
          </a:xfrm>
          <a:prstGeom prst="rect">
            <a:avLst/>
          </a:prstGeom>
          <a:noFill/>
          <a:ln w="0">
            <a:noFill/>
          </a:ln>
        </p:spPr>
        <p:style>
          <a:lnRef idx="0"/>
          <a:fillRef idx="0"/>
          <a:effectRef idx="0"/>
          <a:fontRef idx="minor"/>
        </p:style>
      </p:sp>
      <p:pic>
        <p:nvPicPr>
          <p:cNvPr id="372" name="Google Shape;595;p25" descr="Une image contenant texte, plein air, véhicule, Véhicule terrestre&#10;&#10;Description générée automatiquement"/>
          <p:cNvPicPr/>
          <p:nvPr/>
        </p:nvPicPr>
        <p:blipFill>
          <a:blip r:embed="rId1"/>
          <a:srcRect l="6690" t="0" r="4403" b="0"/>
          <a:stretch/>
        </p:blipFill>
        <p:spPr>
          <a:xfrm>
            <a:off x="0" y="1440"/>
            <a:ext cx="12188160" cy="6852600"/>
          </a:xfrm>
          <a:prstGeom prst="rect">
            <a:avLst/>
          </a:prstGeom>
          <a:ln w="0">
            <a:noFill/>
          </a:ln>
        </p:spPr>
      </p:pic>
      <p:sp>
        <p:nvSpPr>
          <p:cNvPr id="373" name="Google Shape;596;p25"/>
          <p:cNvSpPr/>
          <p:nvPr/>
        </p:nvSpPr>
        <p:spPr>
          <a:xfrm>
            <a:off x="533520" y="511560"/>
            <a:ext cx="294624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74" name="Google Shape;597;p25"/>
          <p:cNvSpPr/>
          <p:nvPr/>
        </p:nvSpPr>
        <p:spPr>
          <a:xfrm>
            <a:off x="3566520" y="511560"/>
            <a:ext cx="294588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
        <p:nvSpPr>
          <p:cNvPr id="375" name="Google Shape;598;p25"/>
          <p:cNvSpPr/>
          <p:nvPr/>
        </p:nvSpPr>
        <p:spPr>
          <a:xfrm>
            <a:off x="6977880" y="511560"/>
            <a:ext cx="327276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UNE NOUVELLE FORME D’INJUSTICE SOCIALE, GÉOGRAPHIQUE, ÉMERGE DANS UN SENTIMENT D’IMPUISSANCE TOUJOURS PLUS GRAND DANS UNE RÉGION EN PERTE D'ATTRACTIVITÉ </a:t>
            </a:r>
            <a:endParaRPr b="0" lang="fr-FR" sz="1800" spc="-1" strike="noStrike">
              <a:latin typeface="Arial"/>
            </a:endParaRPr>
          </a:p>
        </p:txBody>
      </p:sp>
      <p:sp>
        <p:nvSpPr>
          <p:cNvPr id="376" name="Google Shape;599;p25"/>
          <p:cNvSpPr/>
          <p:nvPr/>
        </p:nvSpPr>
        <p:spPr>
          <a:xfrm>
            <a:off x="2280600" y="2325240"/>
            <a:ext cx="2945880" cy="200988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LA TRANSITION DANS L’URGENCE, MAL ACCOMPAGNÉE, SE FAIT DANS LA DOULEUR SANS ACCOMPAGNEMENT PROGRESSIF</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7" name="PlaceHolder 1"/>
          <p:cNvSpPr>
            <a:spLocks noGrp="1"/>
          </p:cNvSpPr>
          <p:nvPr>
            <p:ph type="title"/>
          </p:nvPr>
        </p:nvSpPr>
        <p:spPr>
          <a:xfrm>
            <a:off x="838080" y="365040"/>
            <a:ext cx="10511640" cy="132156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78" name="PlaceHolder 2"/>
          <p:cNvSpPr>
            <a:spLocks noGrp="1"/>
          </p:cNvSpPr>
          <p:nvPr>
            <p:ph/>
          </p:nvPr>
        </p:nvSpPr>
        <p:spPr>
          <a:xfrm>
            <a:off x="838080" y="1825560"/>
            <a:ext cx="10511640" cy="434736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79" name="Google Shape;606;p26" descr=""/>
          <p:cNvPicPr/>
          <p:nvPr/>
        </p:nvPicPr>
        <p:blipFill>
          <a:blip r:embed="rId1"/>
          <a:stretch/>
        </p:blipFill>
        <p:spPr>
          <a:xfrm>
            <a:off x="0" y="0"/>
            <a:ext cx="12191040" cy="6856920"/>
          </a:xfrm>
          <a:prstGeom prst="rect">
            <a:avLst/>
          </a:prstGeom>
          <a:ln w="0">
            <a:noFill/>
          </a:ln>
        </p:spPr>
      </p:pic>
      <p:sp>
        <p:nvSpPr>
          <p:cNvPr id="380" name="Google Shape;607;p26"/>
          <p:cNvSpPr/>
          <p:nvPr/>
        </p:nvSpPr>
        <p:spPr>
          <a:xfrm>
            <a:off x="361440" y="235800"/>
            <a:ext cx="3234600" cy="255744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1" name="PlaceHolder 1"/>
          <p:cNvSpPr>
            <a:spLocks noGrp="1"/>
          </p:cNvSpPr>
          <p:nvPr>
            <p:ph type="title"/>
          </p:nvPr>
        </p:nvSpPr>
        <p:spPr>
          <a:xfrm>
            <a:off x="838080" y="365040"/>
            <a:ext cx="10511640" cy="132156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82" name="PlaceHolder 2"/>
          <p:cNvSpPr>
            <a:spLocks noGrp="1"/>
          </p:cNvSpPr>
          <p:nvPr>
            <p:ph/>
          </p:nvPr>
        </p:nvSpPr>
        <p:spPr>
          <a:xfrm>
            <a:off x="838080" y="1825560"/>
            <a:ext cx="10511640" cy="434736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83" name="Google Shape;614;p27" descr="Une image contenant feu, explosion, pollution, plein air&#10;&#10;Description générée automatiquement"/>
          <p:cNvPicPr/>
          <p:nvPr/>
        </p:nvPicPr>
        <p:blipFill>
          <a:blip r:embed="rId1"/>
          <a:stretch/>
        </p:blipFill>
        <p:spPr>
          <a:xfrm>
            <a:off x="0" y="0"/>
            <a:ext cx="12188160" cy="6854040"/>
          </a:xfrm>
          <a:prstGeom prst="rect">
            <a:avLst/>
          </a:prstGeom>
          <a:ln w="0">
            <a:noFill/>
          </a:ln>
        </p:spPr>
      </p:pic>
      <p:sp>
        <p:nvSpPr>
          <p:cNvPr id="384" name="Google Shape;615;p27"/>
          <p:cNvSpPr/>
          <p:nvPr/>
        </p:nvSpPr>
        <p:spPr>
          <a:xfrm>
            <a:off x="413640" y="1186560"/>
            <a:ext cx="2945880" cy="25585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
        <p:nvSpPr>
          <p:cNvPr id="385" name="Google Shape;616;p27"/>
          <p:cNvSpPr/>
          <p:nvPr/>
        </p:nvSpPr>
        <p:spPr>
          <a:xfrm>
            <a:off x="3973320" y="1186560"/>
            <a:ext cx="312120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SANS VRAIES ALTERNATIVES, CE PROJET TOURNE AU CAUCHEMAR : INJUSTICE SOCIALE, MULTIPLICATION DES PROJETS ANTI-ÉCOLOS, ÉMEUTES URBAINES…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6" name="PlaceHolder 1"/>
          <p:cNvSpPr>
            <a:spLocks noGrp="1"/>
          </p:cNvSpPr>
          <p:nvPr>
            <p:ph type="title"/>
          </p:nvPr>
        </p:nvSpPr>
        <p:spPr>
          <a:xfrm>
            <a:off x="838080" y="365040"/>
            <a:ext cx="10511640" cy="132156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87" name="PlaceHolder 2"/>
          <p:cNvSpPr>
            <a:spLocks noGrp="1"/>
          </p:cNvSpPr>
          <p:nvPr>
            <p:ph/>
          </p:nvPr>
        </p:nvSpPr>
        <p:spPr>
          <a:xfrm>
            <a:off x="838080" y="1825560"/>
            <a:ext cx="10511640" cy="434736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88" name="Google Shape;623;p28" descr="Une image contenant feu, explosion, pollution, plein air&#10;&#10;Description générée automatiquement"/>
          <p:cNvPicPr/>
          <p:nvPr/>
        </p:nvPicPr>
        <p:blipFill>
          <a:blip r:embed="rId1"/>
          <a:stretch/>
        </p:blipFill>
        <p:spPr>
          <a:xfrm>
            <a:off x="0" y="0"/>
            <a:ext cx="12188160" cy="6854040"/>
          </a:xfrm>
          <a:prstGeom prst="rect">
            <a:avLst/>
          </a:prstGeom>
          <a:ln w="0">
            <a:noFill/>
          </a:ln>
        </p:spPr>
      </p:pic>
      <p:sp>
        <p:nvSpPr>
          <p:cNvPr id="389" name="Google Shape;624;p28"/>
          <p:cNvSpPr/>
          <p:nvPr/>
        </p:nvSpPr>
        <p:spPr>
          <a:xfrm>
            <a:off x="413640" y="1186560"/>
            <a:ext cx="2945880" cy="25585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
        <p:nvSpPr>
          <p:cNvPr id="390" name="Google Shape;625;p28"/>
          <p:cNvSpPr/>
          <p:nvPr/>
        </p:nvSpPr>
        <p:spPr>
          <a:xfrm>
            <a:off x="3973320" y="1186560"/>
            <a:ext cx="312120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SANS VRAIES ALTERNATIVES, CE PROJET TOURNE AU CAUCHEMAR : INJUSTICE SOCIALE, MULTIPLICATION DES PROJETS ANTI-ÉCOLOS, ÉMEUTES URBAINES…  </a:t>
            </a:r>
            <a:endParaRPr b="0" lang="fr-FR" sz="1800" spc="-1" strike="noStrike">
              <a:latin typeface="Arial"/>
            </a:endParaRPr>
          </a:p>
        </p:txBody>
      </p:sp>
      <p:sp>
        <p:nvSpPr>
          <p:cNvPr id="391" name="Google Shape;626;p28"/>
          <p:cNvSpPr/>
          <p:nvPr/>
        </p:nvSpPr>
        <p:spPr>
          <a:xfrm>
            <a:off x="2498400" y="4546800"/>
            <a:ext cx="2945880" cy="173556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UN RETOUR EN ARRIÈRE QUI ASSOCIERA VOITURES ET DÉMAGOGIE PENDANT DE LONGUES ANNÉES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8" name="PlaceHolder 1"/>
          <p:cNvSpPr>
            <a:spLocks noGrp="1"/>
          </p:cNvSpPr>
          <p:nvPr>
            <p:ph type="title"/>
          </p:nvPr>
        </p:nvSpPr>
        <p:spPr>
          <a:xfrm>
            <a:off x="1164240" y="302508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ça me concerne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2" name="Google Shape;631;p29"/>
          <p:cNvSpPr/>
          <p:nvPr/>
        </p:nvSpPr>
        <p:spPr>
          <a:xfrm>
            <a:off x="1440" y="0"/>
            <a:ext cx="12184920" cy="6854040"/>
          </a:xfrm>
          <a:prstGeom prst="rect">
            <a:avLst/>
          </a:prstGeom>
          <a:noFill/>
          <a:ln w="0">
            <a:noFill/>
          </a:ln>
        </p:spPr>
        <p:style>
          <a:lnRef idx="0"/>
          <a:fillRef idx="0"/>
          <a:effectRef idx="0"/>
          <a:fontRef idx="minor"/>
        </p:style>
      </p:sp>
      <p:pic>
        <p:nvPicPr>
          <p:cNvPr id="393" name="Google Shape;632;p29" descr="Une image contenant plein air, bâtiment, horizon, Zone métropolitaine&#10;&#10;Description générée automatiquement"/>
          <p:cNvPicPr/>
          <p:nvPr/>
        </p:nvPicPr>
        <p:blipFill>
          <a:blip r:embed="rId1"/>
          <a:srcRect l="13778" t="0" r="9756" b="0"/>
          <a:stretch/>
        </p:blipFill>
        <p:spPr>
          <a:xfrm>
            <a:off x="0" y="1440"/>
            <a:ext cx="12188160" cy="6852600"/>
          </a:xfrm>
          <a:prstGeom prst="rect">
            <a:avLst/>
          </a:prstGeom>
          <a:ln w="0">
            <a:noFill/>
          </a:ln>
        </p:spPr>
      </p:pic>
      <p:sp>
        <p:nvSpPr>
          <p:cNvPr id="394" name="Google Shape;633;p29"/>
          <p:cNvSpPr/>
          <p:nvPr/>
        </p:nvSpPr>
        <p:spPr>
          <a:xfrm>
            <a:off x="413640" y="272160"/>
            <a:ext cx="294624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5" name="Google Shape;638;p30"/>
          <p:cNvSpPr/>
          <p:nvPr/>
        </p:nvSpPr>
        <p:spPr>
          <a:xfrm>
            <a:off x="1440" y="0"/>
            <a:ext cx="12184920" cy="6854040"/>
          </a:xfrm>
          <a:prstGeom prst="rect">
            <a:avLst/>
          </a:prstGeom>
          <a:noFill/>
          <a:ln w="0">
            <a:noFill/>
          </a:ln>
        </p:spPr>
        <p:style>
          <a:lnRef idx="0"/>
          <a:fillRef idx="0"/>
          <a:effectRef idx="0"/>
          <a:fontRef idx="minor"/>
        </p:style>
      </p:sp>
      <p:pic>
        <p:nvPicPr>
          <p:cNvPr id="396" name="Google Shape;639;p30" descr="Une image contenant plein air, bâtiment, horizon, Zone métropolitaine&#10;&#10;Description générée automatiquement"/>
          <p:cNvPicPr/>
          <p:nvPr/>
        </p:nvPicPr>
        <p:blipFill>
          <a:blip r:embed="rId1"/>
          <a:srcRect l="13778" t="0" r="9756" b="0"/>
          <a:stretch/>
        </p:blipFill>
        <p:spPr>
          <a:xfrm>
            <a:off x="0" y="1440"/>
            <a:ext cx="12188160" cy="6852600"/>
          </a:xfrm>
          <a:prstGeom prst="rect">
            <a:avLst/>
          </a:prstGeom>
          <a:ln w="0">
            <a:noFill/>
          </a:ln>
        </p:spPr>
      </p:pic>
      <p:sp>
        <p:nvSpPr>
          <p:cNvPr id="397" name="Google Shape;640;p30"/>
          <p:cNvSpPr/>
          <p:nvPr/>
        </p:nvSpPr>
        <p:spPr>
          <a:xfrm>
            <a:off x="413640" y="272160"/>
            <a:ext cx="294624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398" name="Google Shape;641;p30"/>
          <p:cNvSpPr/>
          <p:nvPr/>
        </p:nvSpPr>
        <p:spPr>
          <a:xfrm>
            <a:off x="4278240" y="44784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9" name="Google Shape;646;p31"/>
          <p:cNvSpPr/>
          <p:nvPr/>
        </p:nvSpPr>
        <p:spPr>
          <a:xfrm>
            <a:off x="1440" y="0"/>
            <a:ext cx="12184920" cy="6854040"/>
          </a:xfrm>
          <a:prstGeom prst="rect">
            <a:avLst/>
          </a:prstGeom>
          <a:noFill/>
          <a:ln w="0">
            <a:noFill/>
          </a:ln>
        </p:spPr>
        <p:style>
          <a:lnRef idx="0"/>
          <a:fillRef idx="0"/>
          <a:effectRef idx="0"/>
          <a:fontRef idx="minor"/>
        </p:style>
      </p:sp>
      <p:pic>
        <p:nvPicPr>
          <p:cNvPr id="400" name="Google Shape;647;p31" descr="Une image contenant plein air, bâtiment, horizon, Zone métropolitaine&#10;&#10;Description générée automatiquement"/>
          <p:cNvPicPr/>
          <p:nvPr/>
        </p:nvPicPr>
        <p:blipFill>
          <a:blip r:embed="rId1"/>
          <a:srcRect l="13778" t="0" r="9756" b="0"/>
          <a:stretch/>
        </p:blipFill>
        <p:spPr>
          <a:xfrm>
            <a:off x="0" y="1440"/>
            <a:ext cx="12188160" cy="6852600"/>
          </a:xfrm>
          <a:prstGeom prst="rect">
            <a:avLst/>
          </a:prstGeom>
          <a:ln w="0">
            <a:noFill/>
          </a:ln>
        </p:spPr>
      </p:pic>
      <p:sp>
        <p:nvSpPr>
          <p:cNvPr id="401" name="Google Shape;648;p31"/>
          <p:cNvSpPr/>
          <p:nvPr/>
        </p:nvSpPr>
        <p:spPr>
          <a:xfrm>
            <a:off x="413640" y="272160"/>
            <a:ext cx="294624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02" name="Google Shape;649;p31"/>
          <p:cNvSpPr/>
          <p:nvPr/>
        </p:nvSpPr>
        <p:spPr>
          <a:xfrm>
            <a:off x="4278240" y="44784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03" name="Google Shape;650;p31"/>
          <p:cNvSpPr/>
          <p:nvPr/>
        </p:nvSpPr>
        <p:spPr>
          <a:xfrm>
            <a:off x="8980560" y="27216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04" name="Google Shape;655;p32"/>
          <p:cNvSpPr/>
          <p:nvPr/>
        </p:nvSpPr>
        <p:spPr>
          <a:xfrm>
            <a:off x="1440" y="0"/>
            <a:ext cx="12184920" cy="6854040"/>
          </a:xfrm>
          <a:prstGeom prst="rect">
            <a:avLst/>
          </a:prstGeom>
          <a:noFill/>
          <a:ln w="0">
            <a:noFill/>
          </a:ln>
        </p:spPr>
        <p:style>
          <a:lnRef idx="0"/>
          <a:fillRef idx="0"/>
          <a:effectRef idx="0"/>
          <a:fontRef idx="minor"/>
        </p:style>
      </p:sp>
      <p:pic>
        <p:nvPicPr>
          <p:cNvPr id="405" name="Google Shape;656;p32" descr="Une image contenant plein air, bâtiment, horizon, Zone métropolitaine&#10;&#10;Description générée automatiquement"/>
          <p:cNvPicPr/>
          <p:nvPr/>
        </p:nvPicPr>
        <p:blipFill>
          <a:blip r:embed="rId1"/>
          <a:srcRect l="13778" t="0" r="9756" b="0"/>
          <a:stretch/>
        </p:blipFill>
        <p:spPr>
          <a:xfrm>
            <a:off x="0" y="1440"/>
            <a:ext cx="12188160" cy="6852600"/>
          </a:xfrm>
          <a:prstGeom prst="rect">
            <a:avLst/>
          </a:prstGeom>
          <a:ln w="0">
            <a:noFill/>
          </a:ln>
        </p:spPr>
      </p:pic>
      <p:sp>
        <p:nvSpPr>
          <p:cNvPr id="406" name="Google Shape;657;p32"/>
          <p:cNvSpPr/>
          <p:nvPr/>
        </p:nvSpPr>
        <p:spPr>
          <a:xfrm>
            <a:off x="413640" y="272160"/>
            <a:ext cx="294624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07" name="Google Shape;658;p32"/>
          <p:cNvSpPr/>
          <p:nvPr/>
        </p:nvSpPr>
        <p:spPr>
          <a:xfrm>
            <a:off x="4278240" y="44784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08" name="Google Shape;659;p32"/>
          <p:cNvSpPr/>
          <p:nvPr/>
        </p:nvSpPr>
        <p:spPr>
          <a:xfrm>
            <a:off x="8980560" y="27216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
        <p:nvSpPr>
          <p:cNvPr id="409" name="Google Shape;660;p32"/>
          <p:cNvSpPr/>
          <p:nvPr/>
        </p:nvSpPr>
        <p:spPr>
          <a:xfrm>
            <a:off x="849240" y="1966320"/>
            <a:ext cx="402552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TRANSFORMATION DU PARC AUTOMOBILE ET DES PRATIQUES DE MOBILITÉ S'ÉCHELONNENT SUR DES ANNÉES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0" name="Google Shape;665;p33"/>
          <p:cNvSpPr/>
          <p:nvPr/>
        </p:nvSpPr>
        <p:spPr>
          <a:xfrm>
            <a:off x="1440" y="0"/>
            <a:ext cx="12184920" cy="6854040"/>
          </a:xfrm>
          <a:prstGeom prst="rect">
            <a:avLst/>
          </a:prstGeom>
          <a:noFill/>
          <a:ln w="0">
            <a:noFill/>
          </a:ln>
        </p:spPr>
        <p:style>
          <a:lnRef idx="0"/>
          <a:fillRef idx="0"/>
          <a:effectRef idx="0"/>
          <a:fontRef idx="minor"/>
        </p:style>
      </p:sp>
      <p:pic>
        <p:nvPicPr>
          <p:cNvPr id="411" name="Google Shape;666;p33" descr="Une image contenant plein air, bâtiment, horizon, Zone métropolitaine&#10;&#10;Description générée automatiquement"/>
          <p:cNvPicPr/>
          <p:nvPr/>
        </p:nvPicPr>
        <p:blipFill>
          <a:blip r:embed="rId1"/>
          <a:srcRect l="13778" t="0" r="9756" b="0"/>
          <a:stretch/>
        </p:blipFill>
        <p:spPr>
          <a:xfrm>
            <a:off x="0" y="1440"/>
            <a:ext cx="12188160" cy="6852600"/>
          </a:xfrm>
          <a:prstGeom prst="rect">
            <a:avLst/>
          </a:prstGeom>
          <a:ln w="0">
            <a:noFill/>
          </a:ln>
        </p:spPr>
      </p:pic>
      <p:sp>
        <p:nvSpPr>
          <p:cNvPr id="412" name="Google Shape;667;p33"/>
          <p:cNvSpPr/>
          <p:nvPr/>
        </p:nvSpPr>
        <p:spPr>
          <a:xfrm>
            <a:off x="413640" y="272160"/>
            <a:ext cx="294624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13" name="Google Shape;668;p33"/>
          <p:cNvSpPr/>
          <p:nvPr/>
        </p:nvSpPr>
        <p:spPr>
          <a:xfrm>
            <a:off x="4278240" y="44784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14" name="Google Shape;669;p33"/>
          <p:cNvSpPr/>
          <p:nvPr/>
        </p:nvSpPr>
        <p:spPr>
          <a:xfrm>
            <a:off x="8980560" y="272160"/>
            <a:ext cx="294588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
        <p:nvSpPr>
          <p:cNvPr id="415" name="Google Shape;670;p33"/>
          <p:cNvSpPr/>
          <p:nvPr/>
        </p:nvSpPr>
        <p:spPr>
          <a:xfrm>
            <a:off x="849240" y="1966320"/>
            <a:ext cx="402552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TRANSFORMATION DU PARC AUTOMOBILE ET DES PRATIQUES DE MOBILITÉ S'ÉCHELONNENT SUR DES ANNÉES</a:t>
            </a:r>
            <a:endParaRPr b="0" lang="fr-FR" sz="1800" spc="-1" strike="noStrike">
              <a:latin typeface="Arial"/>
            </a:endParaRPr>
          </a:p>
        </p:txBody>
      </p:sp>
      <p:sp>
        <p:nvSpPr>
          <p:cNvPr id="416" name="Google Shape;671;p33"/>
          <p:cNvSpPr/>
          <p:nvPr/>
        </p:nvSpPr>
        <p:spPr>
          <a:xfrm>
            <a:off x="3212640" y="3535200"/>
            <a:ext cx="332712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OBJECTIF : LE CARACTÈRE PARTAGÉ D’UN EFFORT COMMUN POUR LA QUALITÉ DE L’AIR ET LA QUALITÉ DE VIE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7" name="PlaceHolder 1"/>
          <p:cNvSpPr>
            <a:spLocks noGrp="1"/>
          </p:cNvSpPr>
          <p:nvPr>
            <p:ph type="title"/>
          </p:nvPr>
        </p:nvSpPr>
        <p:spPr>
          <a:xfrm>
            <a:off x="1164240" y="302544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Alors demain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8" name="Google Shape;681;p35"/>
          <p:cNvSpPr/>
          <p:nvPr/>
        </p:nvSpPr>
        <p:spPr>
          <a:xfrm>
            <a:off x="325800" y="467640"/>
            <a:ext cx="10740960" cy="63576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Des actions individuelles pour un poids collectif</a:t>
            </a:r>
            <a:endParaRPr b="0" lang="fr-FR" sz="3200" spc="-1" strike="noStrike">
              <a:latin typeface="Arial"/>
            </a:endParaRPr>
          </a:p>
        </p:txBody>
      </p:sp>
      <p:sp>
        <p:nvSpPr>
          <p:cNvPr id="419" name="Google Shape;682;p35"/>
          <p:cNvSpPr/>
          <p:nvPr/>
        </p:nvSpPr>
        <p:spPr>
          <a:xfrm>
            <a:off x="325800" y="1284840"/>
            <a:ext cx="6815520" cy="524556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Plein de façons d’agir concrètement sont possibles</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A chacun de définir ce qui est possible à son échelle</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Des exemples d’actions faites par les citoyens ?</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ctr">
              <a:lnSpc>
                <a:spcPct val="100000"/>
              </a:lnSpc>
              <a:buNone/>
              <a:tabLst>
                <a:tab algn="l" pos="0"/>
              </a:tabLst>
            </a:pPr>
            <a:r>
              <a:rPr b="1" lang="fr-FR" sz="1900" spc="-1" strike="noStrike">
                <a:solidFill>
                  <a:srgbClr val="181717"/>
                </a:solidFill>
                <a:latin typeface="Albert Sans"/>
                <a:ea typeface="Albert Sans"/>
              </a:rPr>
              <a:t>Mis bout à bout, un impact collectif !</a:t>
            </a:r>
            <a:endParaRPr b="0" lang="fr-FR" sz="1900" spc="-1" strike="noStrike">
              <a:latin typeface="Arial"/>
            </a:endParaRPr>
          </a:p>
        </p:txBody>
      </p:sp>
      <p:sp>
        <p:nvSpPr>
          <p:cNvPr id="420" name="Google Shape;683;p35"/>
          <p:cNvSpPr/>
          <p:nvPr/>
        </p:nvSpPr>
        <p:spPr>
          <a:xfrm>
            <a:off x="443160" y="3104640"/>
            <a:ext cx="1272960" cy="1304280"/>
          </a:xfrm>
          <a:prstGeom prst="foldedCorner">
            <a:avLst>
              <a:gd name="adj" fmla="val 16667"/>
            </a:avLst>
          </a:prstGeom>
          <a:solidFill>
            <a:srgbClr val="f9cb9c"/>
          </a:solidFill>
          <a:ln w="9525">
            <a:solidFill>
              <a:srgbClr val="f9cb9c"/>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me renseigne : suis-je concerné par la ZFE ?</a:t>
            </a:r>
            <a:endParaRPr b="0" lang="fr-FR" sz="1400" spc="-1" strike="noStrike">
              <a:latin typeface="Arial"/>
            </a:endParaRPr>
          </a:p>
        </p:txBody>
      </p:sp>
      <p:sp>
        <p:nvSpPr>
          <p:cNvPr id="421" name="Google Shape;684;p35"/>
          <p:cNvSpPr/>
          <p:nvPr/>
        </p:nvSpPr>
        <p:spPr>
          <a:xfrm>
            <a:off x="1720440" y="4627080"/>
            <a:ext cx="1272960" cy="878760"/>
          </a:xfrm>
          <a:prstGeom prst="foldedCorner">
            <a:avLst>
              <a:gd name="adj" fmla="val 16667"/>
            </a:avLst>
          </a:prstGeom>
          <a:solidFill>
            <a:srgbClr val="b6d7a8"/>
          </a:solidFill>
          <a:ln w="9525">
            <a:solidFill>
              <a:srgbClr val="b6d7a8"/>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cherche plus d’infos sur les ZFE </a:t>
            </a:r>
            <a:endParaRPr b="0" lang="fr-FR" sz="1400" spc="-1" strike="noStrike">
              <a:latin typeface="Arial"/>
            </a:endParaRPr>
          </a:p>
        </p:txBody>
      </p:sp>
      <p:sp>
        <p:nvSpPr>
          <p:cNvPr id="422" name="Google Shape;685;p35"/>
          <p:cNvSpPr/>
          <p:nvPr/>
        </p:nvSpPr>
        <p:spPr>
          <a:xfrm>
            <a:off x="2126160" y="3104640"/>
            <a:ext cx="1272960" cy="1304280"/>
          </a:xfrm>
          <a:prstGeom prst="foldedCorner">
            <a:avLst>
              <a:gd name="adj" fmla="val 16667"/>
            </a:avLst>
          </a:prstGeom>
          <a:solidFill>
            <a:srgbClr val="a4c2f4"/>
          </a:solidFill>
          <a:ln w="9525">
            <a:solidFill>
              <a:srgbClr val="a4c2f4"/>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commande ma vignette Crit’air</a:t>
            </a:r>
            <a:endParaRPr b="0" lang="fr-FR" sz="1400" spc="-1" strike="noStrike">
              <a:latin typeface="Arial"/>
            </a:endParaRPr>
          </a:p>
        </p:txBody>
      </p:sp>
      <p:sp>
        <p:nvSpPr>
          <p:cNvPr id="423" name="Google Shape;686;p35"/>
          <p:cNvSpPr/>
          <p:nvPr/>
        </p:nvSpPr>
        <p:spPr>
          <a:xfrm>
            <a:off x="3629520" y="4627080"/>
            <a:ext cx="1272960" cy="878760"/>
          </a:xfrm>
          <a:prstGeom prst="foldedCorner">
            <a:avLst>
              <a:gd name="adj" fmla="val 16667"/>
            </a:avLst>
          </a:prstGeom>
          <a:solidFill>
            <a:srgbClr val="c27ba0"/>
          </a:solidFill>
          <a:ln w="9525">
            <a:solidFill>
              <a:srgbClr val="c27ba0"/>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teste une alternative à la voiture</a:t>
            </a:r>
            <a:endParaRPr b="0" lang="fr-FR" sz="1400" spc="-1" strike="noStrike">
              <a:latin typeface="Arial"/>
            </a:endParaRPr>
          </a:p>
        </p:txBody>
      </p:sp>
      <p:sp>
        <p:nvSpPr>
          <p:cNvPr id="424" name="Google Shape;687;p35"/>
          <p:cNvSpPr/>
          <p:nvPr/>
        </p:nvSpPr>
        <p:spPr>
          <a:xfrm>
            <a:off x="3745800" y="3104640"/>
            <a:ext cx="1272960" cy="1304280"/>
          </a:xfrm>
          <a:prstGeom prst="foldedCorner">
            <a:avLst>
              <a:gd name="adj" fmla="val 16667"/>
            </a:avLst>
          </a:prstGeom>
          <a:solidFill>
            <a:srgbClr val="ffe599"/>
          </a:solidFill>
          <a:ln w="9525">
            <a:solidFill>
              <a:srgbClr val="ffe5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regarde les dérogations possibles</a:t>
            </a:r>
            <a:endParaRPr b="0" lang="fr-FR" sz="1400" spc="-1" strike="noStrike">
              <a:latin typeface="Arial"/>
            </a:endParaRPr>
          </a:p>
        </p:txBody>
      </p:sp>
      <p:sp>
        <p:nvSpPr>
          <p:cNvPr id="425" name="Google Shape;688;p35"/>
          <p:cNvSpPr/>
          <p:nvPr/>
        </p:nvSpPr>
        <p:spPr>
          <a:xfrm>
            <a:off x="5365080" y="3104640"/>
            <a:ext cx="1272960" cy="1304280"/>
          </a:xfrm>
          <a:prstGeom prst="foldedCorner">
            <a:avLst>
              <a:gd name="adj" fmla="val 16667"/>
            </a:avLst>
          </a:prstGeom>
          <a:solidFill>
            <a:srgbClr val="ea9999"/>
          </a:solidFill>
          <a:ln w="9525">
            <a:solidFill>
              <a:srgbClr val="ea99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me renseigne sur les aides pour changer de véhicule</a:t>
            </a:r>
            <a:endParaRPr b="0" lang="fr-FR" sz="1400" spc="-1" strike="noStrike">
              <a:latin typeface="Arial"/>
            </a:endParaRPr>
          </a:p>
        </p:txBody>
      </p:sp>
      <p:pic>
        <p:nvPicPr>
          <p:cNvPr id="426" name="Google Shape;689;p35" descr=""/>
          <p:cNvPicPr/>
          <p:nvPr/>
        </p:nvPicPr>
        <p:blipFill>
          <a:blip r:embed="rId1"/>
          <a:stretch/>
        </p:blipFill>
        <p:spPr>
          <a:xfrm>
            <a:off x="7298280" y="1260000"/>
            <a:ext cx="4736880" cy="4736880"/>
          </a:xfrm>
          <a:prstGeom prst="rect">
            <a:avLst/>
          </a:prstGeom>
          <a:ln w="0">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7" name="Google Shape;694;p36"/>
          <p:cNvSpPr/>
          <p:nvPr/>
        </p:nvSpPr>
        <p:spPr>
          <a:xfrm>
            <a:off x="325800" y="467640"/>
            <a:ext cx="10740960" cy="63576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Et moi dans tout ça ?</a:t>
            </a:r>
            <a:endParaRPr b="0" lang="fr-FR" sz="3200" spc="-1" strike="noStrike">
              <a:latin typeface="Arial"/>
            </a:endParaRPr>
          </a:p>
        </p:txBody>
      </p:sp>
      <p:sp>
        <p:nvSpPr>
          <p:cNvPr id="428" name="Google Shape;695;p36"/>
          <p:cNvSpPr/>
          <p:nvPr/>
        </p:nvSpPr>
        <p:spPr>
          <a:xfrm>
            <a:off x="325800" y="1284840"/>
            <a:ext cx="5610960" cy="4441680"/>
          </a:xfrm>
          <a:prstGeom prst="rect">
            <a:avLst/>
          </a:prstGeom>
          <a:noFill/>
          <a:ln w="0">
            <a:noFill/>
          </a:ln>
        </p:spPr>
        <p:style>
          <a:lnRef idx="0"/>
          <a:fillRef idx="0"/>
          <a:effectRef idx="0"/>
          <a:fontRef idx="minor"/>
        </p:style>
        <p:txBody>
          <a:bodyPr lIns="90000" rIns="90000" tIns="45000" bIns="45000" anchor="t">
            <a:noAutofit/>
          </a:bodyPr>
          <a:p>
            <a:pPr marL="457200" indent="-343080" algn="just">
              <a:lnSpc>
                <a:spcPct val="100000"/>
              </a:lnSpc>
              <a:buClr>
                <a:srgbClr val="181717"/>
              </a:buClr>
              <a:buFont typeface="Albert Sans"/>
              <a:buChar char="●"/>
            </a:pPr>
            <a:r>
              <a:rPr b="0" lang="fr-FR" sz="1800" spc="-1" strike="noStrike">
                <a:solidFill>
                  <a:srgbClr val="181717"/>
                </a:solidFill>
                <a:latin typeface="Albert Sans"/>
                <a:ea typeface="Albert Sans"/>
              </a:rPr>
              <a:t>Chacun en individuel identifie à son échelle ce qu’il est possible/ important de mettre en place pour se préparer à la ZFE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marL="4572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Vous pouvez reprendre des actions prises par les autres ou en inventer qui vous ressemble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marL="4572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Choisissez une ou plusieurs actions dans celles que vous avez identifié, et décrivez dans le chat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Votre idée en quelques mots</a:t>
            </a: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Les étapes à mettre en place pour y arriver</a:t>
            </a: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Une échéance pour atteindre votre objectif</a:t>
            </a:r>
            <a:endParaRPr b="0" lang="fr-FR" sz="1800" spc="-1" strike="noStrike">
              <a:latin typeface="Arial"/>
            </a:endParaRPr>
          </a:p>
        </p:txBody>
      </p:sp>
      <p:sp>
        <p:nvSpPr>
          <p:cNvPr id="429" name="Google Shape;696;p36"/>
          <p:cNvSpPr/>
          <p:nvPr/>
        </p:nvSpPr>
        <p:spPr>
          <a:xfrm>
            <a:off x="6972480" y="4215600"/>
            <a:ext cx="1383840" cy="942840"/>
          </a:xfrm>
          <a:prstGeom prst="foldedCorner">
            <a:avLst>
              <a:gd name="adj" fmla="val 16667"/>
            </a:avLst>
          </a:prstGeom>
          <a:solidFill>
            <a:srgbClr val="f9cb9c"/>
          </a:solidFill>
          <a:ln w="9525">
            <a:solidFill>
              <a:srgbClr val="f9cb9c"/>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me renseigne : suis-je concerné par la ZFE ?</a:t>
            </a:r>
            <a:endParaRPr b="0" lang="fr-FR" sz="1300" spc="-1" strike="noStrike">
              <a:latin typeface="Arial"/>
            </a:endParaRPr>
          </a:p>
        </p:txBody>
      </p:sp>
      <p:sp>
        <p:nvSpPr>
          <p:cNvPr id="430" name="Google Shape;697;p36"/>
          <p:cNvSpPr/>
          <p:nvPr/>
        </p:nvSpPr>
        <p:spPr>
          <a:xfrm>
            <a:off x="7209720" y="5379480"/>
            <a:ext cx="1226880" cy="716760"/>
          </a:xfrm>
          <a:prstGeom prst="foldedCorner">
            <a:avLst>
              <a:gd name="adj" fmla="val 16667"/>
            </a:avLst>
          </a:prstGeom>
          <a:solidFill>
            <a:srgbClr val="b6d7a8"/>
          </a:solidFill>
          <a:ln w="9525">
            <a:solidFill>
              <a:srgbClr val="b6d7a8"/>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cherche plus d’infos sur les ZFE </a:t>
            </a:r>
            <a:endParaRPr b="0" lang="fr-FR" sz="1300" spc="-1" strike="noStrike">
              <a:latin typeface="Arial"/>
            </a:endParaRPr>
          </a:p>
        </p:txBody>
      </p:sp>
      <p:sp>
        <p:nvSpPr>
          <p:cNvPr id="431" name="Google Shape;698;p36"/>
          <p:cNvSpPr/>
          <p:nvPr/>
        </p:nvSpPr>
        <p:spPr>
          <a:xfrm>
            <a:off x="8578080" y="4215600"/>
            <a:ext cx="1226880" cy="942840"/>
          </a:xfrm>
          <a:prstGeom prst="foldedCorner">
            <a:avLst>
              <a:gd name="adj" fmla="val 16667"/>
            </a:avLst>
          </a:prstGeom>
          <a:solidFill>
            <a:srgbClr val="a4c2f4"/>
          </a:solidFill>
          <a:ln w="9525">
            <a:solidFill>
              <a:srgbClr val="a4c2f4"/>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commande ma vignette Crit’air</a:t>
            </a:r>
            <a:endParaRPr b="0" lang="fr-FR" sz="1300" spc="-1" strike="noStrike">
              <a:latin typeface="Arial"/>
            </a:endParaRPr>
          </a:p>
        </p:txBody>
      </p:sp>
      <p:sp>
        <p:nvSpPr>
          <p:cNvPr id="432" name="Google Shape;699;p36"/>
          <p:cNvSpPr/>
          <p:nvPr/>
        </p:nvSpPr>
        <p:spPr>
          <a:xfrm>
            <a:off x="10027080" y="5318640"/>
            <a:ext cx="1226880" cy="716760"/>
          </a:xfrm>
          <a:prstGeom prst="foldedCorner">
            <a:avLst>
              <a:gd name="adj" fmla="val 16667"/>
            </a:avLst>
          </a:prstGeom>
          <a:solidFill>
            <a:srgbClr val="c27ba0"/>
          </a:solidFill>
          <a:ln w="9525">
            <a:solidFill>
              <a:srgbClr val="c27ba0"/>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teste une alternative à la voiture</a:t>
            </a:r>
            <a:endParaRPr b="0" lang="fr-FR" sz="1300" spc="-1" strike="noStrike">
              <a:latin typeface="Arial"/>
            </a:endParaRPr>
          </a:p>
        </p:txBody>
      </p:sp>
      <p:sp>
        <p:nvSpPr>
          <p:cNvPr id="433" name="Google Shape;700;p36"/>
          <p:cNvSpPr/>
          <p:nvPr/>
        </p:nvSpPr>
        <p:spPr>
          <a:xfrm>
            <a:off x="8578080" y="5364720"/>
            <a:ext cx="1226880" cy="716760"/>
          </a:xfrm>
          <a:prstGeom prst="foldedCorner">
            <a:avLst>
              <a:gd name="adj" fmla="val 16667"/>
            </a:avLst>
          </a:prstGeom>
          <a:solidFill>
            <a:srgbClr val="ffe599"/>
          </a:solidFill>
          <a:ln w="9525">
            <a:solidFill>
              <a:srgbClr val="ffe5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regarde les dérogations possibles</a:t>
            </a:r>
            <a:endParaRPr b="0" lang="fr-FR" sz="1300" spc="-1" strike="noStrike">
              <a:latin typeface="Arial"/>
            </a:endParaRPr>
          </a:p>
        </p:txBody>
      </p:sp>
      <p:sp>
        <p:nvSpPr>
          <p:cNvPr id="434" name="Google Shape;701;p36"/>
          <p:cNvSpPr/>
          <p:nvPr/>
        </p:nvSpPr>
        <p:spPr>
          <a:xfrm>
            <a:off x="10027080" y="4215600"/>
            <a:ext cx="1542960" cy="942840"/>
          </a:xfrm>
          <a:prstGeom prst="foldedCorner">
            <a:avLst>
              <a:gd name="adj" fmla="val 16667"/>
            </a:avLst>
          </a:prstGeom>
          <a:solidFill>
            <a:srgbClr val="ea9999"/>
          </a:solidFill>
          <a:ln w="9525">
            <a:solidFill>
              <a:srgbClr val="ea99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me renseigne sur les aides pour changer de véhicule</a:t>
            </a:r>
            <a:endParaRPr b="0" lang="fr-FR" sz="1300" spc="-1" strike="noStrike">
              <a:latin typeface="Arial"/>
            </a:endParaRPr>
          </a:p>
        </p:txBody>
      </p:sp>
      <p:sp>
        <p:nvSpPr>
          <p:cNvPr id="435" name="Google Shape;702;p36"/>
          <p:cNvSpPr/>
          <p:nvPr/>
        </p:nvSpPr>
        <p:spPr>
          <a:xfrm>
            <a:off x="6310440" y="6156360"/>
            <a:ext cx="5762160" cy="38664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i="1" lang="fr-FR" sz="1700" spc="-1" strike="noStrike">
                <a:solidFill>
                  <a:srgbClr val="181717"/>
                </a:solidFill>
                <a:latin typeface="Albert Sans"/>
                <a:ea typeface="Albert Sans"/>
              </a:rPr>
              <a:t>Exemples d’actions proposées par d’autres participants</a:t>
            </a:r>
            <a:endParaRPr b="0" lang="fr-FR" sz="1700" spc="-1" strike="noStrike">
              <a:latin typeface="Arial"/>
            </a:endParaRPr>
          </a:p>
        </p:txBody>
      </p:sp>
      <p:pic>
        <p:nvPicPr>
          <p:cNvPr id="436" name="Google Shape;703;p36" descr=""/>
          <p:cNvPicPr/>
          <p:nvPr/>
        </p:nvPicPr>
        <p:blipFill>
          <a:blip r:embed="rId1"/>
          <a:srcRect l="6932" t="0" r="5066" b="4223"/>
          <a:stretch/>
        </p:blipFill>
        <p:spPr>
          <a:xfrm>
            <a:off x="7097040" y="467640"/>
            <a:ext cx="4189320" cy="3316320"/>
          </a:xfrm>
          <a:prstGeom prst="rect">
            <a:avLst/>
          </a:prstGeom>
          <a:ln w="0">
            <a:noFill/>
          </a:ln>
        </p:spPr>
      </p:pic>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7" name="PlaceHolder 1"/>
          <p:cNvSpPr>
            <a:spLocks noGrp="1"/>
          </p:cNvSpPr>
          <p:nvPr>
            <p:ph type="title"/>
          </p:nvPr>
        </p:nvSpPr>
        <p:spPr>
          <a:xfrm>
            <a:off x="1164240" y="302508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comment s’y préparer ?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8" name="PlaceHolder 1"/>
          <p:cNvSpPr>
            <a:spLocks noGrp="1"/>
          </p:cNvSpPr>
          <p:nvPr>
            <p:ph/>
          </p:nvPr>
        </p:nvSpPr>
        <p:spPr>
          <a:xfrm>
            <a:off x="328320" y="521640"/>
            <a:ext cx="9958320" cy="58608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Ressources</a:t>
            </a:r>
            <a:endParaRPr b="0" lang="fr-FR" sz="3200" spc="-1" strike="noStrike">
              <a:latin typeface="Arial"/>
            </a:endParaRPr>
          </a:p>
        </p:txBody>
      </p:sp>
      <p:sp>
        <p:nvSpPr>
          <p:cNvPr id="439" name="Google Shape;715;p38"/>
          <p:cNvSpPr/>
          <p:nvPr/>
        </p:nvSpPr>
        <p:spPr>
          <a:xfrm>
            <a:off x="328320" y="1234800"/>
            <a:ext cx="7381080" cy="5391360"/>
          </a:xfrm>
          <a:prstGeom prst="rect">
            <a:avLst/>
          </a:prstGeom>
          <a:noFill/>
          <a:ln w="0">
            <a:noFill/>
          </a:ln>
        </p:spPr>
        <p:style>
          <a:lnRef idx="0"/>
          <a:fillRef idx="0"/>
          <a:effectRef idx="0"/>
          <a:fontRef idx="minor"/>
        </p:style>
        <p:txBody>
          <a:bodyPr lIns="90000" rIns="90000" tIns="45000" bIns="45000" anchor="t">
            <a:spAutoFit/>
          </a:bodyPr>
          <a:p>
            <a:pPr marL="457200" indent="-343080">
              <a:lnSpc>
                <a:spcPct val="150000"/>
              </a:lnSpc>
              <a:buClr>
                <a:srgbClr val="000000"/>
              </a:buClr>
              <a:buFont typeface="Albert Sans"/>
              <a:buChar char="●"/>
            </a:pPr>
            <a:r>
              <a:rPr b="0" lang="fr-FR" sz="1800" spc="-1" strike="noStrike" u="sng">
                <a:solidFill>
                  <a:srgbClr val="0563c1"/>
                </a:solidFill>
                <a:uFillTx/>
                <a:latin typeface="Albert Sans"/>
                <a:ea typeface="Albert Sans"/>
                <a:hlinkClick r:id="rId1"/>
              </a:rPr>
              <a:t>S’informer sur les ZFE</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u="sng">
                <a:solidFill>
                  <a:srgbClr val="0563c1"/>
                </a:solidFill>
                <a:uFillTx/>
                <a:latin typeface="Albert Sans"/>
                <a:ea typeface="Albert Sans"/>
                <a:hlinkClick r:id="rId2"/>
              </a:rPr>
              <a:t>Faire le test de ma vignette Crit’Air et la commander</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u="sng">
                <a:solidFill>
                  <a:srgbClr val="0563c1"/>
                </a:solidFill>
                <a:uFillTx/>
                <a:latin typeface="Albert Sans"/>
                <a:ea typeface="Albert Sans"/>
                <a:hlinkClick r:id="rId3"/>
              </a:rPr>
              <a:t>Tester le simulateur de trajets</a:t>
            </a:r>
            <a:endParaRPr b="0" lang="fr-FR" sz="1800" spc="-1" strike="noStrike">
              <a:latin typeface="Arial"/>
            </a:endParaRPr>
          </a:p>
          <a:p>
            <a:pPr marL="457200" indent="-343080" algn="just">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périmètres et restrictions des différentes ZFE (sur les sites des collectivités de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4"/>
              </a:rPr>
              <a:t>Lyon</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5"/>
              </a:rPr>
              <a:t>Grenoble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6"/>
              </a:rPr>
              <a:t>St Etienne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7"/>
              </a:rPr>
              <a:t>Clermont-Ferrand</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8"/>
              </a:rPr>
              <a:t>Annecy</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9"/>
              </a:rPr>
              <a:t>Annemasse</a:t>
            </a:r>
            <a:r>
              <a:rPr b="0" lang="fr-FR" sz="1800" spc="-1" strike="noStrike">
                <a:solidFill>
                  <a:srgbClr val="2a6099"/>
                </a:solidFill>
                <a:latin typeface="Albert Sans"/>
                <a:ea typeface="Albert Sans"/>
              </a:rPr>
              <a:t>, </a:t>
            </a:r>
            <a:r>
              <a:rPr b="0" lang="fr-FR" sz="1800" spc="-1" strike="noStrike" u="sng">
                <a:solidFill>
                  <a:srgbClr val="0563c1"/>
                </a:solidFill>
                <a:uFillTx/>
                <a:latin typeface="Albert Sans"/>
                <a:ea typeface="Albert Sans"/>
                <a:hlinkClick r:id="rId10"/>
              </a:rPr>
              <a:t>Chambéry</a:t>
            </a:r>
            <a:r>
              <a:rPr b="0" lang="fr-FR" sz="1800" spc="-1" strike="noStrike" u="sng">
                <a:solidFill>
                  <a:srgbClr val="2a6099"/>
                </a:solidFill>
                <a:uFillTx/>
                <a:latin typeface="Albert Sans"/>
                <a:ea typeface="Albert Sans"/>
              </a:rPr>
              <a:t>)</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dérogations possibles / les demander </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aides pour changer de véhicule</a:t>
            </a:r>
            <a:br>
              <a:rPr sz="1800"/>
            </a:br>
            <a:r>
              <a:rPr b="0" lang="fr-FR" sz="1800" spc="-1" strike="noStrike">
                <a:solidFill>
                  <a:srgbClr val="000000"/>
                </a:solidFill>
                <a:latin typeface="Albert Sans"/>
                <a:ea typeface="Albert Sans"/>
              </a:rPr>
              <a:t> (</a:t>
            </a:r>
            <a:r>
              <a:rPr b="0" lang="fr-FR" sz="1800" spc="-1" strike="noStrike" u="sng">
                <a:solidFill>
                  <a:srgbClr val="0563c1"/>
                </a:solidFill>
                <a:uFillTx/>
                <a:latin typeface="Albert Sans"/>
                <a:ea typeface="Albert Sans"/>
                <a:hlinkClick r:id="rId11"/>
              </a:rPr>
              <a:t>aides nationales</a:t>
            </a:r>
            <a:r>
              <a:rPr b="0" lang="fr-FR" sz="1800" spc="-1" strike="noStrike">
                <a:solidFill>
                  <a:srgbClr val="625d65"/>
                </a:solidFill>
                <a:latin typeface="Albert Sans"/>
                <a:ea typeface="Albert Sans"/>
              </a:rPr>
              <a:t> </a:t>
            </a:r>
            <a:r>
              <a:rPr b="0" lang="fr-FR" sz="1800" spc="-1" strike="noStrike">
                <a:solidFill>
                  <a:srgbClr val="000000"/>
                </a:solidFill>
                <a:latin typeface="Albert Sans"/>
                <a:ea typeface="Albert Sans"/>
              </a:rPr>
              <a:t>ou locales), prendre rendez-vous pour un conseil en mobilité</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 tester des alternatives à la voiture pour ses trajets...</a:t>
            </a:r>
            <a:endParaRPr b="0" lang="fr-FR" sz="1800" spc="-1" strike="noStrike">
              <a:latin typeface="Arial"/>
            </a:endParaRPr>
          </a:p>
        </p:txBody>
      </p:sp>
      <p:pic>
        <p:nvPicPr>
          <p:cNvPr id="440" name="Google Shape;716;p38" descr="Attention attraction. Annonce ou avertissement important, partage d'informations, dernières nouvelles. Haut-parleur, mégaphone, mégaphone avec point d'exclamation. Illustration de métaphore de concept isolé de vecteur"/>
          <p:cNvPicPr/>
          <p:nvPr/>
        </p:nvPicPr>
        <p:blipFill>
          <a:blip r:embed="rId12"/>
          <a:srcRect l="6702" t="7227" r="6327" b="7499"/>
          <a:stretch/>
        </p:blipFill>
        <p:spPr>
          <a:xfrm>
            <a:off x="7792200" y="1558800"/>
            <a:ext cx="4395960" cy="430992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9" name="Google Shape;383;p4"/>
          <p:cNvSpPr/>
          <p:nvPr/>
        </p:nvSpPr>
        <p:spPr>
          <a:xfrm>
            <a:off x="316440" y="158400"/>
            <a:ext cx="10892880" cy="58788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Vue d’ensemble des zones ZFE en Auvergne Rhône-Alpes</a:t>
            </a:r>
            <a:endParaRPr b="0" lang="fr-FR" sz="3200" spc="-1" strike="noStrike">
              <a:latin typeface="Arial"/>
            </a:endParaRPr>
          </a:p>
        </p:txBody>
      </p:sp>
      <p:sp>
        <p:nvSpPr>
          <p:cNvPr id="250" name="Google Shape;384;p4"/>
          <p:cNvSpPr/>
          <p:nvPr/>
        </p:nvSpPr>
        <p:spPr>
          <a:xfrm>
            <a:off x="798120" y="902880"/>
            <a:ext cx="1702080" cy="4582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Lyon</a:t>
            </a:r>
            <a:endParaRPr b="0" lang="fr-FR" sz="1600" spc="-1" strike="noStrike">
              <a:latin typeface="Arial"/>
            </a:endParaRPr>
          </a:p>
        </p:txBody>
      </p:sp>
      <p:pic>
        <p:nvPicPr>
          <p:cNvPr id="251" name="Google Shape;385;p4" descr="Une image contenant carte, texte, atlas, diagramme&#10;&#10;Description générée automatiquement"/>
          <p:cNvPicPr/>
          <p:nvPr/>
        </p:nvPicPr>
        <p:blipFill>
          <a:blip r:embed="rId1"/>
          <a:srcRect l="0" t="0" r="0" b="7755"/>
          <a:stretch/>
        </p:blipFill>
        <p:spPr>
          <a:xfrm>
            <a:off x="453960" y="1272600"/>
            <a:ext cx="2158920" cy="2496240"/>
          </a:xfrm>
          <a:prstGeom prst="rect">
            <a:avLst/>
          </a:prstGeom>
          <a:ln w="0">
            <a:noFill/>
          </a:ln>
        </p:spPr>
      </p:pic>
      <p:sp>
        <p:nvSpPr>
          <p:cNvPr id="252" name="Google Shape;386;p4"/>
          <p:cNvSpPr/>
          <p:nvPr/>
        </p:nvSpPr>
        <p:spPr>
          <a:xfrm>
            <a:off x="3284280" y="902880"/>
            <a:ext cx="1952280" cy="4582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Grenoble</a:t>
            </a:r>
            <a:endParaRPr b="0" lang="fr-FR" sz="1600" spc="-1" strike="noStrike">
              <a:latin typeface="Arial"/>
            </a:endParaRPr>
          </a:p>
        </p:txBody>
      </p:sp>
      <p:pic>
        <p:nvPicPr>
          <p:cNvPr id="253" name="Google Shape;387;p4" descr="Une image contenant carte, texte, diagramme, atlas&#10;&#10;Description générée automatiquement"/>
          <p:cNvPicPr/>
          <p:nvPr/>
        </p:nvPicPr>
        <p:blipFill>
          <a:blip r:embed="rId2"/>
          <a:stretch/>
        </p:blipFill>
        <p:spPr>
          <a:xfrm>
            <a:off x="3249720" y="1317240"/>
            <a:ext cx="1994760" cy="2471400"/>
          </a:xfrm>
          <a:prstGeom prst="rect">
            <a:avLst/>
          </a:prstGeom>
          <a:ln w="0">
            <a:noFill/>
          </a:ln>
        </p:spPr>
      </p:pic>
      <p:sp>
        <p:nvSpPr>
          <p:cNvPr id="254" name="Google Shape;388;p4"/>
          <p:cNvSpPr/>
          <p:nvPr/>
        </p:nvSpPr>
        <p:spPr>
          <a:xfrm>
            <a:off x="5888160" y="902880"/>
            <a:ext cx="3121200" cy="4582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Clermont-Ferrand</a:t>
            </a:r>
            <a:endParaRPr b="0" lang="fr-FR" sz="1600" spc="-1" strike="noStrike">
              <a:latin typeface="Arial"/>
            </a:endParaRPr>
          </a:p>
        </p:txBody>
      </p:sp>
      <p:sp>
        <p:nvSpPr>
          <p:cNvPr id="255" name="Google Shape;389;p4"/>
          <p:cNvSpPr/>
          <p:nvPr/>
        </p:nvSpPr>
        <p:spPr>
          <a:xfrm>
            <a:off x="8610480" y="1400040"/>
            <a:ext cx="551880" cy="957240"/>
          </a:xfrm>
          <a:prstGeom prst="rect">
            <a:avLst/>
          </a:prstGeom>
          <a:noFill/>
          <a:ln w="0">
            <a:noFill/>
          </a:ln>
        </p:spPr>
        <p:style>
          <a:lnRef idx="0"/>
          <a:fillRef idx="0"/>
          <a:effectRef idx="0"/>
          <a:fontRef idx="minor"/>
        </p:style>
      </p:sp>
      <p:sp>
        <p:nvSpPr>
          <p:cNvPr id="256" name="Google Shape;390;p4"/>
          <p:cNvSpPr/>
          <p:nvPr/>
        </p:nvSpPr>
        <p:spPr>
          <a:xfrm>
            <a:off x="9806040" y="1010880"/>
            <a:ext cx="1994760" cy="2584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Annecy</a:t>
            </a:r>
            <a:endParaRPr b="0" lang="fr-FR" sz="1600" spc="-1" strike="noStrike">
              <a:latin typeface="Arial"/>
            </a:endParaRPr>
          </a:p>
        </p:txBody>
      </p:sp>
      <p:sp>
        <p:nvSpPr>
          <p:cNvPr id="257" name="Google Shape;391;p4"/>
          <p:cNvSpPr/>
          <p:nvPr/>
        </p:nvSpPr>
        <p:spPr>
          <a:xfrm>
            <a:off x="1978920" y="4081680"/>
            <a:ext cx="2707920" cy="34632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Saint-Étienne</a:t>
            </a:r>
            <a:endParaRPr b="0" lang="fr-FR" sz="1600" spc="-1" strike="noStrike">
              <a:latin typeface="Arial"/>
            </a:endParaRPr>
          </a:p>
        </p:txBody>
      </p:sp>
      <p:pic>
        <p:nvPicPr>
          <p:cNvPr id="258" name="Google Shape;392;p4" descr="Une image contenant carte, texte, atlas, diagramme&#10;&#10;Description générée automatiquement"/>
          <p:cNvPicPr/>
          <p:nvPr/>
        </p:nvPicPr>
        <p:blipFill>
          <a:blip r:embed="rId3"/>
          <a:srcRect l="0" t="0" r="9215" b="2051"/>
          <a:stretch/>
        </p:blipFill>
        <p:spPr>
          <a:xfrm>
            <a:off x="316440" y="4467960"/>
            <a:ext cx="4304880" cy="1991880"/>
          </a:xfrm>
          <a:prstGeom prst="rect">
            <a:avLst/>
          </a:prstGeom>
          <a:ln w="0">
            <a:noFill/>
          </a:ln>
        </p:spPr>
      </p:pic>
      <p:sp>
        <p:nvSpPr>
          <p:cNvPr id="259" name="Google Shape;393;p4"/>
          <p:cNvSpPr/>
          <p:nvPr/>
        </p:nvSpPr>
        <p:spPr>
          <a:xfrm>
            <a:off x="5623560" y="4061880"/>
            <a:ext cx="2087640" cy="4582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Annemasse</a:t>
            </a:r>
            <a:endParaRPr b="0" lang="fr-FR" sz="1600" spc="-1" strike="noStrike">
              <a:latin typeface="Arial"/>
            </a:endParaRPr>
          </a:p>
        </p:txBody>
      </p:sp>
      <p:sp>
        <p:nvSpPr>
          <p:cNvPr id="260" name="Google Shape;394;p4"/>
          <p:cNvSpPr/>
          <p:nvPr/>
        </p:nvSpPr>
        <p:spPr>
          <a:xfrm>
            <a:off x="8183520" y="4061880"/>
            <a:ext cx="3432600" cy="4582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Chambéry</a:t>
            </a:r>
            <a:endParaRPr b="0" lang="fr-FR" sz="1600" spc="-1" strike="noStrike">
              <a:latin typeface="Arial"/>
            </a:endParaRPr>
          </a:p>
        </p:txBody>
      </p:sp>
      <p:sp>
        <p:nvSpPr>
          <p:cNvPr id="261" name="Google Shape;395;p4"/>
          <p:cNvSpPr/>
          <p:nvPr/>
        </p:nvSpPr>
        <p:spPr>
          <a:xfrm>
            <a:off x="5610960" y="1666080"/>
            <a:ext cx="360" cy="169956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2" name="Google Shape;396;p4"/>
          <p:cNvSpPr/>
          <p:nvPr/>
        </p:nvSpPr>
        <p:spPr>
          <a:xfrm>
            <a:off x="2886840" y="1666080"/>
            <a:ext cx="360" cy="169956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3" name="Google Shape;397;p4"/>
          <p:cNvSpPr/>
          <p:nvPr/>
        </p:nvSpPr>
        <p:spPr>
          <a:xfrm>
            <a:off x="9297360" y="1666080"/>
            <a:ext cx="360" cy="169956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4" name="Google Shape;398;p4"/>
          <p:cNvSpPr/>
          <p:nvPr/>
        </p:nvSpPr>
        <p:spPr>
          <a:xfrm>
            <a:off x="5090040" y="4614120"/>
            <a:ext cx="360" cy="169956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5" name="Google Shape;399;p4"/>
          <p:cNvSpPr/>
          <p:nvPr/>
        </p:nvSpPr>
        <p:spPr>
          <a:xfrm>
            <a:off x="8183520" y="4614120"/>
            <a:ext cx="360" cy="169956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pic>
        <p:nvPicPr>
          <p:cNvPr id="266" name="Google Shape;400;p4" descr=""/>
          <p:cNvPicPr/>
          <p:nvPr/>
        </p:nvPicPr>
        <p:blipFill>
          <a:blip r:embed="rId4"/>
          <a:stretch/>
        </p:blipFill>
        <p:spPr>
          <a:xfrm>
            <a:off x="5759280" y="1404000"/>
            <a:ext cx="3453480" cy="2363760"/>
          </a:xfrm>
          <a:prstGeom prst="rect">
            <a:avLst/>
          </a:prstGeom>
          <a:ln w="0">
            <a:noFill/>
          </a:ln>
        </p:spPr>
      </p:pic>
      <p:pic>
        <p:nvPicPr>
          <p:cNvPr id="267" name="Google Shape;401;p4" descr=""/>
          <p:cNvPicPr/>
          <p:nvPr/>
        </p:nvPicPr>
        <p:blipFill>
          <a:blip r:embed="rId5"/>
          <a:stretch/>
        </p:blipFill>
        <p:spPr>
          <a:xfrm>
            <a:off x="9360000" y="1440000"/>
            <a:ext cx="2765160" cy="2372760"/>
          </a:xfrm>
          <a:prstGeom prst="rect">
            <a:avLst/>
          </a:prstGeom>
          <a:ln w="0">
            <a:noFill/>
          </a:ln>
        </p:spPr>
      </p:pic>
      <p:pic>
        <p:nvPicPr>
          <p:cNvPr id="268" name="Google Shape;402;p4" descr=""/>
          <p:cNvPicPr/>
          <p:nvPr/>
        </p:nvPicPr>
        <p:blipFill>
          <a:blip r:embed="rId6"/>
          <a:stretch/>
        </p:blipFill>
        <p:spPr>
          <a:xfrm>
            <a:off x="5184000" y="4500000"/>
            <a:ext cx="2923560" cy="1976760"/>
          </a:xfrm>
          <a:prstGeom prst="rect">
            <a:avLst/>
          </a:prstGeom>
          <a:ln w="0">
            <a:noFill/>
          </a:ln>
        </p:spPr>
      </p:pic>
      <p:pic>
        <p:nvPicPr>
          <p:cNvPr id="269" name="Google Shape;403;p4" descr=""/>
          <p:cNvPicPr/>
          <p:nvPr/>
        </p:nvPicPr>
        <p:blipFill>
          <a:blip r:embed="rId7"/>
          <a:stretch/>
        </p:blipFill>
        <p:spPr>
          <a:xfrm>
            <a:off x="9000000" y="4464000"/>
            <a:ext cx="1651680" cy="2338560"/>
          </a:xfrm>
          <a:prstGeom prst="rect">
            <a:avLst/>
          </a:prstGeom>
          <a:ln w="0">
            <a:noFill/>
          </a:ln>
        </p:spPr>
      </p:pic>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1" name="Google Shape;721;p39"/>
          <p:cNvSpPr/>
          <p:nvPr/>
        </p:nvSpPr>
        <p:spPr>
          <a:xfrm>
            <a:off x="1505880" y="4320000"/>
            <a:ext cx="9175680" cy="59796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lang="fr-FR" sz="1800" spc="-1" strike="noStrike">
                <a:solidFill>
                  <a:srgbClr val="000000"/>
                </a:solidFill>
                <a:latin typeface="Arial"/>
                <a:ea typeface="Arial"/>
              </a:rPr>
              <a:t>Pour toute question/remarque : </a:t>
            </a:r>
            <a:endParaRPr b="0" lang="fr-FR" sz="1800" spc="-1" strike="noStrike">
              <a:latin typeface="Arial"/>
            </a:endParaRPr>
          </a:p>
          <a:p>
            <a:pPr algn="ctr">
              <a:lnSpc>
                <a:spcPct val="100000"/>
              </a:lnSpc>
              <a:buNone/>
              <a:tabLst>
                <a:tab algn="l" pos="0"/>
              </a:tabLst>
            </a:pPr>
            <a:r>
              <a:rPr b="0" lang="fr-FR" sz="1800" spc="-1" strike="noStrike" u="sng">
                <a:solidFill>
                  <a:srgbClr val="0563c1"/>
                </a:solidFill>
                <a:uFillTx/>
                <a:latin typeface="Arial"/>
                <a:ea typeface="Arial"/>
                <a:hlinkClick r:id="rId1"/>
              </a:rPr>
              <a:t>qualite-de-l'air.dreal-ara@developpement-durable.gouv.fr</a:t>
            </a:r>
            <a:endParaRPr b="0" lang="fr-FR" sz="1800" spc="-1" strike="noStrike">
              <a:latin typeface="Arial"/>
            </a:endParaRPr>
          </a:p>
        </p:txBody>
      </p:sp>
      <p:sp>
        <p:nvSpPr>
          <p:cNvPr id="442" name="PlaceHolder 1"/>
          <p:cNvSpPr>
            <a:spLocks noGrp="1"/>
          </p:cNvSpPr>
          <p:nvPr>
            <p:ph/>
          </p:nvPr>
        </p:nvSpPr>
        <p:spPr>
          <a:xfrm>
            <a:off x="1599120" y="3060720"/>
            <a:ext cx="8989560" cy="732240"/>
          </a:xfrm>
          <a:prstGeom prst="rect">
            <a:avLst/>
          </a:prstGeom>
          <a:noFill/>
          <a:ln w="0">
            <a:noFill/>
          </a:ln>
        </p:spPr>
        <p:txBody>
          <a:bodyPr lIns="90000" rIns="90000" tIns="45000" bIns="45000" anchor="t">
            <a:noAutofit/>
          </a:bodyPr>
          <a:p>
            <a:pPr marL="228600" indent="-228600" algn="ctr">
              <a:lnSpc>
                <a:spcPct val="90000"/>
              </a:lnSpc>
              <a:buNone/>
              <a:tabLst>
                <a:tab algn="l" pos="0"/>
              </a:tabLst>
            </a:pPr>
            <a:r>
              <a:rPr b="1" lang="fr-FR" sz="4300" spc="-1" strike="noStrike">
                <a:solidFill>
                  <a:srgbClr val="181717"/>
                </a:solidFill>
                <a:latin typeface="Libre Franklin"/>
                <a:ea typeface="Libre Franklin"/>
              </a:rPr>
              <a:t>Merci pour votre participation !</a:t>
            </a:r>
            <a:endParaRPr b="0" lang="fr-FR" sz="43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0" name="Google Shape;408;p5"/>
          <p:cNvSpPr/>
          <p:nvPr/>
        </p:nvSpPr>
        <p:spPr>
          <a:xfrm>
            <a:off x="603000" y="1158840"/>
            <a:ext cx="5529960" cy="489924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
        <p:nvSpPr>
          <p:cNvPr id="271" name="Google Shape;409;p5"/>
          <p:cNvSpPr/>
          <p:nvPr/>
        </p:nvSpPr>
        <p:spPr>
          <a:xfrm>
            <a:off x="6526800" y="1158840"/>
            <a:ext cx="5529960" cy="489924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Google Shape;414;p6"/>
          <p:cNvSpPr/>
          <p:nvPr/>
        </p:nvSpPr>
        <p:spPr>
          <a:xfrm>
            <a:off x="317880" y="929160"/>
            <a:ext cx="11040120" cy="46728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Et vous, êtes-vous concernés ?</a:t>
            </a:r>
            <a:endParaRPr b="0" lang="fr-FR" sz="3200" spc="-1" strike="noStrike">
              <a:latin typeface="Arial"/>
            </a:endParaRPr>
          </a:p>
        </p:txBody>
      </p:sp>
      <p:sp>
        <p:nvSpPr>
          <p:cNvPr id="273" name="Google Shape;415;p6"/>
          <p:cNvSpPr/>
          <p:nvPr/>
        </p:nvSpPr>
        <p:spPr>
          <a:xfrm>
            <a:off x="317880" y="2253960"/>
            <a:ext cx="6677280" cy="288324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1" lang="fr-FR" sz="1900" spc="-1" strike="noStrike">
                <a:solidFill>
                  <a:srgbClr val="181717"/>
                </a:solidFill>
                <a:latin typeface="Albert Sans"/>
                <a:ea typeface="Albert Sans"/>
              </a:rPr>
              <a:t>Code Wooclap</a:t>
            </a:r>
            <a:r>
              <a:rPr b="0" lang="fr-FR" sz="1900" spc="-1" strike="noStrike">
                <a:solidFill>
                  <a:srgbClr val="181717"/>
                </a:solidFill>
                <a:latin typeface="Albert Sans"/>
                <a:ea typeface="Albert Sans"/>
              </a:rPr>
              <a:t> : </a:t>
            </a:r>
            <a:r>
              <a:rPr b="0" lang="fr-FR" sz="1900" spc="-1" strike="noStrike">
                <a:solidFill>
                  <a:srgbClr val="181717"/>
                </a:solidFill>
                <a:highlight>
                  <a:srgbClr val="ffff00"/>
                </a:highlight>
                <a:latin typeface="Albert Sans"/>
                <a:ea typeface="Albert Sans"/>
              </a:rPr>
              <a:t>XXX </a:t>
            </a:r>
            <a:r>
              <a:rPr b="0" i="1" lang="fr-FR" sz="1900" spc="-1" strike="noStrike">
                <a:solidFill>
                  <a:srgbClr val="181717"/>
                </a:solidFill>
                <a:highlight>
                  <a:srgbClr val="ffff00"/>
                </a:highlight>
                <a:latin typeface="Albert Sans"/>
                <a:ea typeface="Albert Sans"/>
              </a:rPr>
              <a:t>(à compléter avec un QR code ou les consignes pour se connecter)</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Vous allez maintenant vous connecter au Wooclap pour pouvoir répondre en direct à la question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suis concerné par la ZFE car…</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travaille dans la zone</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J’habite dans la zone</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me déplace occasionnellement dans la zone</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A vos votes !</a:t>
            </a:r>
            <a:endParaRPr b="0" lang="fr-FR" sz="1900" spc="-1" strike="noStrike">
              <a:latin typeface="Arial"/>
            </a:endParaRPr>
          </a:p>
        </p:txBody>
      </p:sp>
      <p:pic>
        <p:nvPicPr>
          <p:cNvPr id="274" name="Google Shape;416;p6" descr=""/>
          <p:cNvPicPr/>
          <p:nvPr/>
        </p:nvPicPr>
        <p:blipFill>
          <a:blip r:embed="rId1"/>
          <a:stretch/>
        </p:blipFill>
        <p:spPr>
          <a:xfrm>
            <a:off x="7136280" y="1802880"/>
            <a:ext cx="4883400" cy="464976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5" name="PlaceHolder 1"/>
          <p:cNvSpPr>
            <a:spLocks noGrp="1"/>
          </p:cNvSpPr>
          <p:nvPr>
            <p:ph type="title"/>
          </p:nvPr>
        </p:nvSpPr>
        <p:spPr>
          <a:xfrm>
            <a:off x="1164240" y="3025080"/>
            <a:ext cx="9859320" cy="80316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pour quoi faire ?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6" name="Google Shape;426;p8" descr=""/>
          <p:cNvPicPr/>
          <p:nvPr/>
        </p:nvPicPr>
        <p:blipFill>
          <a:blip r:embed="rId1"/>
          <a:stretch/>
        </p:blipFill>
        <p:spPr>
          <a:xfrm>
            <a:off x="599400" y="1373040"/>
            <a:ext cx="5253120" cy="3339000"/>
          </a:xfrm>
          <a:prstGeom prst="rect">
            <a:avLst/>
          </a:prstGeom>
          <a:ln w="0">
            <a:noFill/>
          </a:ln>
        </p:spPr>
      </p:pic>
      <p:sp>
        <p:nvSpPr>
          <p:cNvPr id="277" name="Google Shape;427;p8"/>
          <p:cNvSpPr/>
          <p:nvPr/>
        </p:nvSpPr>
        <p:spPr>
          <a:xfrm>
            <a:off x="1061280" y="996480"/>
            <a:ext cx="4335480" cy="5598000"/>
          </a:xfrm>
          <a:prstGeom prst="rect">
            <a:avLst/>
          </a:prstGeom>
          <a:noFill/>
          <a:ln w="0">
            <a:noFill/>
          </a:ln>
        </p:spPr>
        <p:style>
          <a:lnRef idx="0"/>
          <a:fillRef idx="0"/>
          <a:effectRef idx="0"/>
          <a:fontRef idx="minor"/>
        </p:style>
        <p:txBody>
          <a:bodyPr lIns="90000" rIns="90000" tIns="45000" bIns="45000" anchor="t">
            <a:noAutofit/>
          </a:bodyPr>
          <a:p>
            <a:pPr marL="216000" indent="-216000">
              <a:lnSpc>
                <a:spcPct val="100000"/>
              </a:lnSpc>
              <a:buClr>
                <a:srgbClr val="000000"/>
              </a:buClr>
              <a:buFont typeface="Noto Sans Symbols"/>
              <a:buChar char="●"/>
            </a:pPr>
            <a:r>
              <a:rPr b="1" lang="fr-FR" sz="1500" spc="-1" strike="noStrike" u="sng">
                <a:solidFill>
                  <a:srgbClr val="000000"/>
                </a:solidFill>
                <a:uFillTx/>
                <a:latin typeface="Arial"/>
                <a:ea typeface="Arial"/>
              </a:rPr>
              <a:t>Dioxyde d’azote :</a:t>
            </a:r>
            <a:endParaRPr b="0" lang="fr-FR" sz="1500" spc="-1" strike="noStrike">
              <a:latin typeface="Arial"/>
            </a:endParaRPr>
          </a:p>
          <a:p>
            <a:pPr>
              <a:lnSpc>
                <a:spcPct val="100000"/>
              </a:lnSpc>
              <a:spcBef>
                <a:spcPts val="567"/>
              </a:spcBef>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2 agglomérations en dépassement : Lyon, Paris</a:t>
            </a: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Avec les nouvelles valeurs européennes à horizon 2030, de nouveaux territoires pourraient dépasser</a:t>
            </a:r>
            <a:endParaRPr b="0" lang="fr-FR" sz="1200" spc="-1" strike="noStrike">
              <a:latin typeface="Arial"/>
            </a:endParaRPr>
          </a:p>
        </p:txBody>
      </p:sp>
      <p:sp>
        <p:nvSpPr>
          <p:cNvPr id="278" name="Google Shape;428;p8"/>
          <p:cNvSpPr/>
          <p:nvPr/>
        </p:nvSpPr>
        <p:spPr>
          <a:xfrm>
            <a:off x="6660000" y="914760"/>
            <a:ext cx="4599360" cy="5598000"/>
          </a:xfrm>
          <a:prstGeom prst="rect">
            <a:avLst/>
          </a:prstGeom>
          <a:noFill/>
          <a:ln w="0">
            <a:noFill/>
          </a:ln>
        </p:spPr>
        <p:style>
          <a:lnRef idx="0"/>
          <a:fillRef idx="0"/>
          <a:effectRef idx="0"/>
          <a:fontRef idx="minor"/>
        </p:style>
        <p:txBody>
          <a:bodyPr lIns="90000" rIns="90000" tIns="45000" bIns="45000" anchor="t">
            <a:noAutofit/>
          </a:bodyPr>
          <a:p>
            <a:pPr marL="216000" indent="-216000">
              <a:lnSpc>
                <a:spcPct val="100000"/>
              </a:lnSpc>
              <a:buClr>
                <a:srgbClr val="000000"/>
              </a:buClr>
              <a:buFont typeface="Noto Sans Symbols"/>
              <a:buChar char="●"/>
            </a:pPr>
            <a:r>
              <a:rPr b="1" lang="fr-FR" sz="1600" spc="-1" strike="noStrike" u="sng">
                <a:solidFill>
                  <a:srgbClr val="000000"/>
                </a:solidFill>
                <a:uFillTx/>
                <a:latin typeface="Arial"/>
                <a:ea typeface="Arial"/>
              </a:rPr>
              <a:t>Particules fines PM10 :</a:t>
            </a:r>
            <a:endParaRPr b="0" lang="fr-FR" sz="1600" spc="-1" strike="noStrike">
              <a:latin typeface="Arial"/>
            </a:endParaRPr>
          </a:p>
          <a:p>
            <a:pPr>
              <a:lnSpc>
                <a:spcPct val="100000"/>
              </a:lnSpc>
              <a:spcBef>
                <a:spcPts val="567"/>
              </a:spcBef>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Aucune agglomération en dépassement avec les seuils actuels</a:t>
            </a: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Avec les nouvelles valeurs européennes à horizon 2030, de nouveaux territoires pourraient dépasser</a:t>
            </a:r>
            <a:endParaRPr b="0" lang="fr-FR" sz="1200" spc="-1" strike="noStrike">
              <a:latin typeface="Arial"/>
            </a:endParaRPr>
          </a:p>
        </p:txBody>
      </p:sp>
      <p:sp>
        <p:nvSpPr>
          <p:cNvPr id="279" name="Google Shape;429;p8"/>
          <p:cNvSpPr/>
          <p:nvPr/>
        </p:nvSpPr>
        <p:spPr>
          <a:xfrm>
            <a:off x="6192000" y="1427760"/>
            <a:ext cx="5398560" cy="3471840"/>
          </a:xfrm>
          <a:prstGeom prst="rect">
            <a:avLst/>
          </a:prstGeom>
          <a:blipFill rotWithShape="0">
            <a:blip r:embed="rId2"/>
            <a:srcRect/>
            <a:stretch/>
          </a:blipFill>
          <a:ln w="0">
            <a:noFill/>
          </a:ln>
        </p:spPr>
        <p:style>
          <a:lnRef idx="0"/>
          <a:fillRef idx="0"/>
          <a:effectRef idx="0"/>
          <a:fontRef idx="minor"/>
        </p:style>
        <p:txBody>
          <a:bodyPr lIns="90000" rIns="90000" tIns="45000" bIns="45000" anchor="ctr" anchorCtr="1">
            <a:noAutofit/>
          </a:bodyPr>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p:txBody>
      </p:sp>
      <p:pic>
        <p:nvPicPr>
          <p:cNvPr id="280" name="Google Shape;430;p8" descr=""/>
          <p:cNvPicPr/>
          <p:nvPr/>
        </p:nvPicPr>
        <p:blipFill>
          <a:blip r:embed="rId3"/>
          <a:stretch/>
        </p:blipFill>
        <p:spPr>
          <a:xfrm>
            <a:off x="1311840" y="5922720"/>
            <a:ext cx="9340920" cy="741240"/>
          </a:xfrm>
          <a:prstGeom prst="rect">
            <a:avLst/>
          </a:prstGeom>
          <a:ln w="0">
            <a:noFill/>
          </a:ln>
        </p:spPr>
      </p:pic>
      <p:sp>
        <p:nvSpPr>
          <p:cNvPr id="281" name="Google Shape;431;p8"/>
          <p:cNvSpPr/>
          <p:nvPr/>
        </p:nvSpPr>
        <p:spPr>
          <a:xfrm>
            <a:off x="328680" y="98280"/>
            <a:ext cx="10892880" cy="79848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2400" spc="-1" strike="noStrike">
                <a:solidFill>
                  <a:srgbClr val="181717"/>
                </a:solidFill>
                <a:latin typeface="Libre Franklin Medium"/>
                <a:ea typeface="Libre Franklin Medium"/>
              </a:rPr>
              <a:t>Une volonté de réduire la pollution atmosphérique dans</a:t>
            </a:r>
            <a:endParaRPr b="0" lang="fr-FR" sz="2400" spc="-1" strike="noStrike">
              <a:latin typeface="Arial"/>
            </a:endParaRPr>
          </a:p>
          <a:p>
            <a:pPr marL="228600" indent="-228600">
              <a:lnSpc>
                <a:spcPct val="90000"/>
              </a:lnSpc>
              <a:buNone/>
              <a:tabLst>
                <a:tab algn="l" pos="0"/>
              </a:tabLst>
            </a:pPr>
            <a:r>
              <a:rPr b="0" lang="fr-FR" sz="2400" spc="-1" strike="noStrike">
                <a:solidFill>
                  <a:srgbClr val="181717"/>
                </a:solidFill>
                <a:latin typeface="Libre Franklin Medium"/>
                <a:ea typeface="Libre Franklin Medium"/>
              </a:rPr>
              <a:t>les agglomérations, via le transport routier (source : </a:t>
            </a:r>
            <a:r>
              <a:rPr b="0" i="1" lang="fr-FR" sz="2400" spc="-1" strike="noStrike" u="sng">
                <a:solidFill>
                  <a:srgbClr val="0563c1"/>
                </a:solidFill>
                <a:uFillTx/>
                <a:latin typeface="Libre Franklin Medium"/>
                <a:ea typeface="Libre Franklin Medium"/>
                <a:hlinkClick r:id="rId4"/>
              </a:rPr>
              <a:t>CITEPA</a:t>
            </a:r>
            <a:r>
              <a:rPr b="0" lang="fr-FR" sz="2400" spc="-1" strike="noStrike">
                <a:solidFill>
                  <a:srgbClr val="181717"/>
                </a:solidFill>
                <a:latin typeface="Libre Franklin Medium"/>
                <a:ea typeface="Libre Franklin Medium"/>
              </a:rPr>
              <a:t>)</a:t>
            </a:r>
            <a:endParaRPr b="0" lang="fr-FR" sz="2400" spc="-1" strike="noStrike">
              <a:latin typeface="Arial"/>
            </a:endParaRPr>
          </a:p>
        </p:txBody>
      </p:sp>
      <p:sp>
        <p:nvSpPr>
          <p:cNvPr id="282" name="Google Shape;432;p8"/>
          <p:cNvSpPr/>
          <p:nvPr/>
        </p:nvSpPr>
        <p:spPr>
          <a:xfrm>
            <a:off x="5571360" y="3600000"/>
            <a:ext cx="176760" cy="392760"/>
          </a:xfrm>
          <a:prstGeom prst="rect">
            <a:avLst/>
          </a:prstGeom>
          <a:noFill/>
          <a:ln w="19075">
            <a:solidFill>
              <a:srgbClr val="ff0000"/>
            </a:solidFill>
            <a:round/>
          </a:ln>
        </p:spPr>
        <p:style>
          <a:lnRef idx="0"/>
          <a:fillRef idx="0"/>
          <a:effectRef idx="0"/>
          <a:fontRef idx="minor"/>
        </p:style>
      </p:sp>
      <p:sp>
        <p:nvSpPr>
          <p:cNvPr id="283" name="Google Shape;433;p8"/>
          <p:cNvSpPr/>
          <p:nvPr/>
        </p:nvSpPr>
        <p:spPr>
          <a:xfrm>
            <a:off x="11262600" y="3420000"/>
            <a:ext cx="176760" cy="392760"/>
          </a:xfrm>
          <a:prstGeom prst="rect">
            <a:avLst/>
          </a:prstGeom>
          <a:noFill/>
          <a:ln w="19075">
            <a:solidFill>
              <a:srgbClr val="ff0000"/>
            </a:solidFill>
            <a:round/>
          </a:ln>
        </p:spPr>
        <p:style>
          <a:lnRef idx="0"/>
          <a:fillRef idx="0"/>
          <a:effectRef idx="0"/>
          <a:fontRef idx="minor"/>
        </p:style>
      </p:sp>
      <p:sp>
        <p:nvSpPr>
          <p:cNvPr id="284" name="Google Shape;434;p8"/>
          <p:cNvSpPr/>
          <p:nvPr/>
        </p:nvSpPr>
        <p:spPr>
          <a:xfrm>
            <a:off x="6084000" y="6156000"/>
            <a:ext cx="1432080" cy="392760"/>
          </a:xfrm>
          <a:prstGeom prst="rect">
            <a:avLst/>
          </a:prstGeom>
          <a:noFill/>
          <a:ln w="19075">
            <a:solidFill>
              <a:srgbClr val="ff0000"/>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5" name="PlaceHolder 1"/>
          <p:cNvSpPr>
            <a:spLocks noGrp="1"/>
          </p:cNvSpPr>
          <p:nvPr>
            <p:ph/>
          </p:nvPr>
        </p:nvSpPr>
        <p:spPr>
          <a:xfrm>
            <a:off x="328320" y="196560"/>
            <a:ext cx="11311920" cy="97236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La qualité de l’air : quels impacts sur notre santé ?</a:t>
            </a:r>
            <a:endParaRPr b="0" lang="fr-FR" sz="3200" spc="-1" strike="noStrike">
              <a:latin typeface="Arial"/>
            </a:endParaRPr>
          </a:p>
        </p:txBody>
      </p:sp>
      <p:pic>
        <p:nvPicPr>
          <p:cNvPr id="286" name="Google Shape;441;p9" descr=""/>
          <p:cNvPicPr/>
          <p:nvPr/>
        </p:nvPicPr>
        <p:blipFill>
          <a:blip r:embed="rId1"/>
          <a:stretch/>
        </p:blipFill>
        <p:spPr>
          <a:xfrm>
            <a:off x="5698800" y="1288440"/>
            <a:ext cx="4946400" cy="4946400"/>
          </a:xfrm>
          <a:prstGeom prst="rect">
            <a:avLst/>
          </a:prstGeom>
          <a:ln w="0">
            <a:noFill/>
          </a:ln>
        </p:spPr>
      </p:pic>
      <p:sp>
        <p:nvSpPr>
          <p:cNvPr id="287" name="Google Shape;442;p9"/>
          <p:cNvSpPr/>
          <p:nvPr/>
        </p:nvSpPr>
        <p:spPr>
          <a:xfrm>
            <a:off x="601200" y="1440000"/>
            <a:ext cx="4435560" cy="5518080"/>
          </a:xfrm>
          <a:prstGeom prst="rect">
            <a:avLst/>
          </a:prstGeom>
          <a:noFill/>
          <a:ln w="0">
            <a:noFill/>
          </a:ln>
        </p:spPr>
        <p:style>
          <a:lnRef idx="0"/>
          <a:fillRef idx="0"/>
          <a:effectRef idx="0"/>
          <a:fontRef idx="minor"/>
        </p:style>
        <p:txBody>
          <a:bodyPr lIns="0" rIns="0" tIns="0" bIns="0" anchor="t">
            <a:noAutofit/>
          </a:bodyPr>
          <a:p>
            <a:pPr marL="216000" indent="-216000">
              <a:lnSpc>
                <a:spcPct val="100000"/>
              </a:lnSpc>
              <a:buClr>
                <a:srgbClr val="000000"/>
              </a:buClr>
              <a:buFont typeface="Noto Sans Symbols"/>
              <a:buChar char="●"/>
            </a:pPr>
            <a:r>
              <a:rPr b="1" lang="fr-FR" sz="2000" spc="-1" strike="noStrike">
                <a:solidFill>
                  <a:srgbClr val="000000"/>
                </a:solidFill>
                <a:latin typeface="Arial"/>
                <a:ea typeface="Arial"/>
              </a:rPr>
              <a:t>40 000 décès prématurés en France chaque année en raison d’une mauvaise qualité de l’air</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48 % des français ont déjà ressenti (ou leurs proches) une gêne à cause de la qualité de l’air, ils l’imputent à 70 % au trafic routier</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Coût de la pollution de l’air en France : 100 milliards d’€/an</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Mais aussi : attractivité du territoire, santé des écosystèmes, dégradation du bâti...</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18</TotalTime>
  <Application>LibreOffice/7.3.7.2.M8$Windows_X86_64 LibreOffice_project/6d3c621d2a55ad69069ee1e9770686c208fa23a7</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2023-07-03T06:47:43Z</dcterms:created>
  <dc:creator>Simon Vescovi</dc:creator>
  <dc:description/>
  <dc:language>fr-FR</dc:language>
  <cp:lastModifiedBy/>
  <dcterms:modified xsi:type="dcterms:W3CDTF">2025-02-06T12:56:41Z</dcterms:modified>
  <cp:revision>4</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4</vt:i4>
  </property>
  <property fmtid="{D5CDD505-2E9C-101B-9397-08002B2CF9AE}" pid="3" name="Notes">
    <vt:i4>11</vt:i4>
  </property>
  <property fmtid="{D5CDD505-2E9C-101B-9397-08002B2CF9AE}" pid="4" name="PresentationFormat">
    <vt:lpwstr>Grand écran</vt:lpwstr>
  </property>
  <property fmtid="{D5CDD505-2E9C-101B-9397-08002B2CF9AE}" pid="5" name="Slides">
    <vt:i4>29</vt:i4>
  </property>
</Properties>
</file>